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1.xml" ContentType="application/vnd.openxmlformats-officedocument.drawingml.chartshapes+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handoutMasterIdLst>
    <p:handoutMasterId r:id="rId27"/>
  </p:handoutMasterIdLst>
  <p:sldIdLst>
    <p:sldId id="265" r:id="rId2"/>
    <p:sldId id="333" r:id="rId3"/>
    <p:sldId id="334" r:id="rId4"/>
    <p:sldId id="335" r:id="rId5"/>
    <p:sldId id="336" r:id="rId6"/>
    <p:sldId id="337" r:id="rId7"/>
    <p:sldId id="338" r:id="rId8"/>
    <p:sldId id="331" r:id="rId9"/>
    <p:sldId id="310" r:id="rId10"/>
    <p:sldId id="311" r:id="rId11"/>
    <p:sldId id="312" r:id="rId12"/>
    <p:sldId id="339" r:id="rId13"/>
    <p:sldId id="340" r:id="rId14"/>
    <p:sldId id="323" r:id="rId15"/>
    <p:sldId id="341" r:id="rId16"/>
    <p:sldId id="317" r:id="rId17"/>
    <p:sldId id="318" r:id="rId18"/>
    <p:sldId id="342" r:id="rId19"/>
    <p:sldId id="343" r:id="rId20"/>
    <p:sldId id="344" r:id="rId21"/>
    <p:sldId id="350" r:id="rId22"/>
    <p:sldId id="351" r:id="rId23"/>
    <p:sldId id="349" r:id="rId24"/>
    <p:sldId id="332" r:id="rId25"/>
  </p:sldIdLst>
  <p:sldSz cx="12188825" cy="6858000"/>
  <p:notesSz cx="6858000" cy="9144000"/>
  <p:custDataLst>
    <p:tags r:id="rId2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thvika reddy" initials="sr" lastIdx="1" clrIdx="0">
    <p:extLst>
      <p:ext uri="{19B8F6BF-5375-455C-9EA6-DF929625EA0E}">
        <p15:presenceInfo xmlns:p15="http://schemas.microsoft.com/office/powerpoint/2012/main" userId="34b5a3b56e9cb2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5256" autoAdjust="0"/>
  </p:normalViewPr>
  <p:slideViewPr>
    <p:cSldViewPr showGuides="1">
      <p:cViewPr varScale="1">
        <p:scale>
          <a:sx n="86" d="100"/>
          <a:sy n="86" d="100"/>
        </p:scale>
        <p:origin x="562" y="48"/>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Excel%20Sathvika%20Project\P280%20Excel%20sathvika%20projec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Excel%20Sathvika%20Project\P280%20Excel%20sathvika%20projec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Excel%20Sathvika%20Project\P280%20Excel%20sathvika%20project.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1.xml"/></Relationships>
</file>

<file path=ppt/charts/_rels/chart8.xml.rels><?xml version="1.0" encoding="UTF-8" standalone="yes"?>
<Relationships xmlns="http://schemas.openxmlformats.org/package/2006/relationships"><Relationship Id="rId3" Type="http://schemas.openxmlformats.org/officeDocument/2006/relationships/oleObject" Target="file:///C:\Excel%20Sathvika%20Project\P280%20Excel%20sathvika%20project.xlsx" TargetMode="External"/><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Percentage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7F93-45AF-9D70-C65C4AEFD3B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4-183B-42F1-8C35-67881C03487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3-183B-42F1-8C35-67881C03487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2-183B-42F1-8C35-67881C034873}"/>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1-183B-42F1-8C35-67881C034873}"/>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7F93-45AF-9D70-C65C4AEFD3B1}"/>
              </c:ext>
            </c:extLst>
          </c:dPt>
          <c:dLbls>
            <c:dLbl>
              <c:idx val="1"/>
              <c:layout>
                <c:manualLayout>
                  <c:x val="5.7352450980392156E-2"/>
                  <c:y val="3.4538657407407303E-2"/>
                </c:manualLayout>
              </c:layout>
              <c:dLblPos val="bestFit"/>
              <c:showLegendKey val="1"/>
              <c:showVal val="1"/>
              <c:showCatName val="1"/>
              <c:showSerName val="0"/>
              <c:showPercent val="0"/>
              <c:showBubbleSize val="0"/>
              <c:extLst>
                <c:ext xmlns:c15="http://schemas.microsoft.com/office/drawing/2012/chart" uri="{CE6537A1-D6FC-4f65-9D91-7224C49458BB}">
                  <c15:layout>
                    <c:manualLayout>
                      <c:w val="0.21176470588235294"/>
                      <c:h val="6.6666666666666666E-2"/>
                    </c:manualLayout>
                  </c15:layout>
                </c:ext>
                <c:ext xmlns:c16="http://schemas.microsoft.com/office/drawing/2014/chart" uri="{C3380CC4-5D6E-409C-BE32-E72D297353CC}">
                  <c16:uniqueId val="{00000004-183B-42F1-8C35-67881C034873}"/>
                </c:ext>
              </c:extLst>
            </c:dLbl>
            <c:dLbl>
              <c:idx val="2"/>
              <c:layout>
                <c:manualLayout>
                  <c:x val="-0.51177973856209147"/>
                  <c:y val="1.4102199074073859E-2"/>
                </c:manualLayout>
              </c:layout>
              <c:dLblPos val="bestFit"/>
              <c:showLegendKey val="1"/>
              <c:showVal val="1"/>
              <c:showCatName val="1"/>
              <c:showSerName val="0"/>
              <c:showPercent val="0"/>
              <c:showBubbleSize val="0"/>
              <c:extLst>
                <c:ext xmlns:c15="http://schemas.microsoft.com/office/drawing/2012/chart" uri="{CE6537A1-D6FC-4f65-9D91-7224C49458BB}">
                  <c15:layout>
                    <c:manualLayout>
                      <c:w val="0.14705882352941177"/>
                      <c:h val="4.9999999999999996E-2"/>
                    </c:manualLayout>
                  </c15:layout>
                </c:ext>
                <c:ext xmlns:c16="http://schemas.microsoft.com/office/drawing/2014/chart" uri="{C3380CC4-5D6E-409C-BE32-E72D297353CC}">
                  <c16:uniqueId val="{00000003-183B-42F1-8C35-67881C034873}"/>
                </c:ext>
              </c:extLst>
            </c:dLbl>
            <c:dLbl>
              <c:idx val="3"/>
              <c:layout>
                <c:manualLayout>
                  <c:x val="-1.3169281045751635E-2"/>
                  <c:y val="-7.3912037037047811E-4"/>
                </c:manualLayout>
              </c:layout>
              <c:dLblPos val="bestFit"/>
              <c:showLegendKey val="1"/>
              <c:showVal val="1"/>
              <c:showCatName val="1"/>
              <c:showSerName val="0"/>
              <c:showPercent val="0"/>
              <c:showBubbleSize val="0"/>
              <c:extLst>
                <c:ext xmlns:c15="http://schemas.microsoft.com/office/drawing/2012/chart" uri="{CE6537A1-D6FC-4f65-9D91-7224C49458BB}">
                  <c15:layout>
                    <c:manualLayout>
                      <c:w val="0.22941176470588234"/>
                      <c:h val="6.6666666666666666E-2"/>
                    </c:manualLayout>
                  </c15:layout>
                </c:ext>
                <c:ext xmlns:c16="http://schemas.microsoft.com/office/drawing/2014/chart" uri="{C3380CC4-5D6E-409C-BE32-E72D297353CC}">
                  <c16:uniqueId val="{00000002-183B-42F1-8C35-67881C034873}"/>
                </c:ext>
              </c:extLst>
            </c:dLbl>
            <c:dLbl>
              <c:idx val="4"/>
              <c:layout>
                <c:manualLayout>
                  <c:x val="-0.23593366013071895"/>
                  <c:y val="1.0969097222222115E-2"/>
                </c:manualLayout>
              </c:layout>
              <c:dLblPos val="bestFit"/>
              <c:showLegendKey val="1"/>
              <c:showVal val="1"/>
              <c:showCatName val="1"/>
              <c:showSerName val="0"/>
              <c:showPercent val="0"/>
              <c:showBubbleSize val="0"/>
              <c:extLst>
                <c:ext xmlns:c15="http://schemas.microsoft.com/office/drawing/2012/chart" uri="{CE6537A1-D6FC-4f65-9D91-7224C49458BB}">
                  <c15:layout>
                    <c:manualLayout>
                      <c:w val="0.20588235294117646"/>
                      <c:h val="4.9999999999999996E-2"/>
                    </c:manualLayout>
                  </c15:layout>
                </c:ext>
                <c:ext xmlns:c16="http://schemas.microsoft.com/office/drawing/2014/chart" uri="{C3380CC4-5D6E-409C-BE32-E72D297353CC}">
                  <c16:uniqueId val="{00000001-183B-42F1-8C35-67881C034873}"/>
                </c:ext>
              </c:extLst>
            </c:dLbl>
            <c:spPr>
              <a:noFill/>
              <a:ln>
                <a:noFill/>
              </a:ln>
              <a:effectLst/>
            </c:spPr>
            <c:txPr>
              <a:bodyPr rot="0" spcFirstLastPara="1" vertOverflow="overflow" horzOverflow="overflow"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Calibri" panose="020F0502020204030204" pitchFamily="34" charset="0"/>
                    <a:ea typeface="+mn-ea"/>
                    <a:cs typeface="Calibri" panose="020F0502020204030204" pitchFamily="34" charset="0"/>
                  </a:defRPr>
                </a:pPr>
                <a:endParaRPr lang="en-US"/>
              </a:p>
            </c:txPr>
            <c:dLblPos val="outEnd"/>
            <c:showLegendKey val="1"/>
            <c:showVal val="1"/>
            <c:showCatName val="1"/>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ext>
            </c:extLst>
          </c:dLbls>
          <c:cat>
            <c:strRef>
              <c:f>Sheet1!$A$2:$A$7</c:f>
              <c:strCache>
                <c:ptCount val="6"/>
                <c:pt idx="0">
                  <c:v>Successful</c:v>
                </c:pt>
                <c:pt idx="1">
                  <c:v>Canceled</c:v>
                </c:pt>
                <c:pt idx="2">
                  <c:v>Live</c:v>
                </c:pt>
                <c:pt idx="3">
                  <c:v>Suspended</c:v>
                </c:pt>
                <c:pt idx="4">
                  <c:v>Purged</c:v>
                </c:pt>
                <c:pt idx="5">
                  <c:v>Failed</c:v>
                </c:pt>
              </c:strCache>
            </c:strRef>
          </c:cat>
          <c:val>
            <c:numRef>
              <c:f>Sheet1!$B$2:$B$7</c:f>
              <c:numCache>
                <c:formatCode>0.00%</c:formatCode>
                <c:ptCount val="6"/>
                <c:pt idx="0">
                  <c:v>0.38350000000000001</c:v>
                </c:pt>
                <c:pt idx="1">
                  <c:v>8.8800000000000004E-2</c:v>
                </c:pt>
                <c:pt idx="2">
                  <c:v>8.6E-3</c:v>
                </c:pt>
                <c:pt idx="3">
                  <c:v>4.1000000000000003E-3</c:v>
                </c:pt>
                <c:pt idx="4">
                  <c:v>5.0000000000000001E-4</c:v>
                </c:pt>
                <c:pt idx="5">
                  <c:v>0.51449999999999996</c:v>
                </c:pt>
              </c:numCache>
            </c:numRef>
          </c:val>
          <c:extLst>
            <c:ext xmlns:c16="http://schemas.microsoft.com/office/drawing/2014/chart" uri="{C3380CC4-5D6E-409C-BE32-E72D297353CC}">
              <c16:uniqueId val="{00000000-183B-42F1-8C35-67881C034873}"/>
            </c:ext>
          </c:extLst>
        </c:ser>
        <c:dLbls>
          <c:showLegendKey val="0"/>
          <c:showVal val="0"/>
          <c:showCatName val="0"/>
          <c:showSerName val="0"/>
          <c:showPercent val="0"/>
          <c:showBubbleSize val="0"/>
          <c:showLeaderLines val="0"/>
        </c:dLbls>
        <c:firstSliceAng val="36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Location</a:t>
            </a:r>
            <a:r>
              <a:rPr lang="en-US" baseline="0" dirty="0"/>
              <a:t> wise Projects</a:t>
            </a:r>
            <a:r>
              <a:rPr lang="en-US" dirty="0"/>
              <a:t> </a:t>
            </a:r>
          </a:p>
        </c:rich>
      </c:tx>
      <c:layout>
        <c:manualLayout>
          <c:xMode val="edge"/>
          <c:yMode val="edge"/>
          <c:x val="0.32325750947798193"/>
          <c:y val="0.9239379527948588"/>
        </c:manualLayout>
      </c:layout>
      <c:overlay val="1"/>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5.5182401442243963E-2"/>
          <c:y val="5.0909879888066133E-2"/>
          <c:w val="0.90405607586307746"/>
          <c:h val="0.79410005421142904"/>
        </c:manualLayout>
      </c:layout>
      <c:barChart>
        <c:barDir val="bar"/>
        <c:grouping val="clustered"/>
        <c:varyColors val="0"/>
        <c:ser>
          <c:idx val="0"/>
          <c:order val="0"/>
          <c:tx>
            <c:strRef>
              <c:f>Sheet1!$B$1</c:f>
              <c:strCache>
                <c:ptCount val="1"/>
                <c:pt idx="0">
                  <c:v>Counts </c:v>
                </c:pt>
              </c:strCache>
            </c:strRef>
          </c:tx>
          <c:spPr>
            <a:solidFill>
              <a:schemeClr val="accent1"/>
            </a:solidFill>
            <a:ln>
              <a:noFill/>
            </a:ln>
            <a:effectLst/>
          </c:spPr>
          <c:invertIfNegative val="0"/>
          <c:cat>
            <c:strRef>
              <c:f>Sheet1!$A$2:$A$6</c:f>
              <c:strCache>
                <c:ptCount val="5"/>
                <c:pt idx="0">
                  <c:v>US</c:v>
                </c:pt>
                <c:pt idx="1">
                  <c:v>GB</c:v>
                </c:pt>
                <c:pt idx="2">
                  <c:v>CA</c:v>
                </c:pt>
                <c:pt idx="3">
                  <c:v>AU</c:v>
                </c:pt>
                <c:pt idx="4">
                  <c:v>DE</c:v>
                </c:pt>
              </c:strCache>
            </c:strRef>
          </c:cat>
          <c:val>
            <c:numRef>
              <c:f>Sheet1!$B$2:$B$6</c:f>
              <c:numCache>
                <c:formatCode>General</c:formatCode>
                <c:ptCount val="5"/>
                <c:pt idx="0">
                  <c:v>267713</c:v>
                </c:pt>
                <c:pt idx="1">
                  <c:v>32872</c:v>
                </c:pt>
                <c:pt idx="2">
                  <c:v>14635</c:v>
                </c:pt>
                <c:pt idx="3">
                  <c:v>7508</c:v>
                </c:pt>
                <c:pt idx="4">
                  <c:v>4824</c:v>
                </c:pt>
              </c:numCache>
            </c:numRef>
          </c:val>
          <c:extLst>
            <c:ext xmlns:c16="http://schemas.microsoft.com/office/drawing/2014/chart" uri="{C3380CC4-5D6E-409C-BE32-E72D297353CC}">
              <c16:uniqueId val="{00000000-CB16-44EC-8856-B036738754A6}"/>
            </c:ext>
          </c:extLst>
        </c:ser>
        <c:dLbls>
          <c:showLegendKey val="0"/>
          <c:showVal val="0"/>
          <c:showCatName val="0"/>
          <c:showSerName val="0"/>
          <c:showPercent val="0"/>
          <c:showBubbleSize val="0"/>
        </c:dLbls>
        <c:gapWidth val="182"/>
        <c:axId val="1409534799"/>
        <c:axId val="1409529039"/>
      </c:barChart>
      <c:catAx>
        <c:axId val="1409534799"/>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409529039"/>
        <c:crosses val="autoZero"/>
        <c:auto val="1"/>
        <c:lblAlgn val="ctr"/>
        <c:lblOffset val="100"/>
        <c:noMultiLvlLbl val="0"/>
      </c:catAx>
      <c:valAx>
        <c:axId val="1409529039"/>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4095347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[P280 Excel sathvika project.xlsx]5C D!PivotTable3</c:name>
    <c:fmtId val="7"/>
  </c:pivotSource>
  <c:chart>
    <c:title>
      <c:tx>
        <c:rich>
          <a:bodyPr rot="0" spcFirstLastPara="1" vertOverflow="ellipsis" vert="horz" wrap="square" anchor="ctr" anchorCtr="1"/>
          <a:lstStyle/>
          <a:p>
            <a:pPr>
              <a:defRPr sz="1800" b="0" i="0" u="none" strike="noStrike" kern="1200" cap="none" spc="150" baseline="0">
                <a:solidFill>
                  <a:schemeClr val="tx1"/>
                </a:solidFill>
                <a:latin typeface="Calibri" panose="020F0502020204030204" pitchFamily="34" charset="0"/>
                <a:ea typeface="+mn-ea"/>
                <a:cs typeface="Calibri" panose="020F0502020204030204" pitchFamily="34" charset="0"/>
              </a:defRPr>
            </a:pPr>
            <a:r>
              <a:rPr lang="en-US" sz="1800" b="0" cap="none" dirty="0">
                <a:solidFill>
                  <a:schemeClr val="tx1"/>
                </a:solidFill>
                <a:latin typeface="Calibri" panose="020F0502020204030204" pitchFamily="34" charset="0"/>
                <a:cs typeface="Calibri" panose="020F0502020204030204" pitchFamily="34" charset="0"/>
              </a:rPr>
              <a:t> Total projects created by year</a:t>
            </a:r>
          </a:p>
        </c:rich>
      </c:tx>
      <c:layout>
        <c:manualLayout>
          <c:xMode val="edge"/>
          <c:yMode val="edge"/>
          <c:x val="0.29737693502597889"/>
          <c:y val="3.6557903431734158E-2"/>
        </c:manualLayout>
      </c:layout>
      <c:overlay val="0"/>
      <c:spPr>
        <a:noFill/>
        <a:ln>
          <a:noFill/>
        </a:ln>
        <a:effectLst/>
      </c:spPr>
      <c:txPr>
        <a:bodyPr rot="0" spcFirstLastPara="1" vertOverflow="ellipsis" vert="horz" wrap="square" anchor="ctr" anchorCtr="1"/>
        <a:lstStyle/>
        <a:p>
          <a:pPr>
            <a:defRPr sz="1800" b="0" i="0" u="none" strike="noStrike" kern="1200" cap="none" spc="150" baseline="0">
              <a:solidFill>
                <a:schemeClr val="tx1"/>
              </a:solidFill>
              <a:latin typeface="Calibri" panose="020F0502020204030204" pitchFamily="34" charset="0"/>
              <a:ea typeface="+mn-ea"/>
              <a:cs typeface="Calibri" panose="020F0502020204030204" pitchFamily="34" charset="0"/>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circle"/>
          <c:size val="5"/>
          <c:spPr>
            <a:solidFill>
              <a:schemeClr val="accent1"/>
            </a:solidFill>
            <a:ln w="9525" cap="flat" cmpd="sng" algn="ctr">
              <a:solidFill>
                <a:schemeClr val="accent1"/>
              </a:solidFill>
              <a:round/>
            </a:ln>
            <a:effectLst/>
          </c:spPr>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
        <c:idx val="3"/>
        <c:spPr>
          <a:solidFill>
            <a:schemeClr val="accent1"/>
          </a:solidFill>
          <a:ln w="28575" cap="rnd">
            <a:solidFill>
              <a:schemeClr val="accent1"/>
            </a:solidFill>
            <a:round/>
          </a:ln>
          <a:effectLst/>
        </c:spPr>
        <c:marker>
          <c:symbol val="circle"/>
          <c:size val="5"/>
          <c:spPr>
            <a:solidFill>
              <a:schemeClr val="accent1"/>
            </a:solidFill>
            <a:ln w="9525" cap="flat" cmpd="sng" algn="ctr">
              <a:solidFill>
                <a:schemeClr val="accent1"/>
              </a:solidFill>
              <a:round/>
            </a:ln>
            <a:effectLst/>
          </c:spPr>
        </c:marker>
        <c:dLbl>
          <c:idx val="0"/>
          <c:layout>
            <c:manualLayout>
              <c:x val="1.6305669064893648E-2"/>
              <c:y val="-6.3927366347277192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
        <c:idx val="4"/>
        <c:spPr>
          <a:solidFill>
            <a:schemeClr val="accent1"/>
          </a:solidFill>
          <a:ln w="28575" cap="rnd">
            <a:solidFill>
              <a:schemeClr val="accent1"/>
            </a:solidFill>
            <a:round/>
          </a:ln>
          <a:effectLst/>
        </c:spPr>
        <c:marker>
          <c:symbol val="circle"/>
          <c:size val="5"/>
          <c:spPr>
            <a:solidFill>
              <a:schemeClr val="accent1"/>
            </a:solidFill>
            <a:ln w="9525" cap="flat" cmpd="sng" algn="ctr">
              <a:solidFill>
                <a:schemeClr val="accent1"/>
              </a:solidFill>
              <a:round/>
            </a:ln>
            <a:effectLst/>
          </c:spPr>
        </c:marker>
        <c:dLbl>
          <c:idx val="0"/>
          <c:layout>
            <c:manualLayout>
              <c:x val="-8.3998594927081425E-3"/>
              <c:y val="-9.1721302542029023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
        <c:idx val="5"/>
        <c:spPr>
          <a:solidFill>
            <a:schemeClr val="accent1"/>
          </a:solidFill>
          <a:ln w="28575" cap="rnd">
            <a:solidFill>
              <a:schemeClr val="accent1"/>
            </a:solidFill>
            <a:round/>
          </a:ln>
          <a:effectLst/>
        </c:spPr>
        <c:marker>
          <c:symbol val="circle"/>
          <c:size val="5"/>
          <c:spPr>
            <a:solidFill>
              <a:schemeClr val="accent1"/>
            </a:solidFill>
            <a:ln w="9525" cap="flat" cmpd="sng" algn="ctr">
              <a:solidFill>
                <a:schemeClr val="accent1"/>
              </a:solidFill>
              <a:round/>
            </a:ln>
            <a:effectLst/>
          </c:spPr>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
        <c:idx val="6"/>
        <c:spPr>
          <a:solidFill>
            <a:schemeClr val="accent1"/>
          </a:solidFill>
          <a:ln w="28575" cap="rnd">
            <a:solidFill>
              <a:schemeClr val="accent1"/>
            </a:solidFill>
            <a:round/>
          </a:ln>
          <a:effectLst/>
        </c:spPr>
        <c:marker>
          <c:symbol val="circle"/>
          <c:size val="5"/>
          <c:spPr>
            <a:solidFill>
              <a:schemeClr val="accent1"/>
            </a:solidFill>
            <a:ln w="9525" cap="flat" cmpd="sng" algn="ctr">
              <a:solidFill>
                <a:schemeClr val="accent1"/>
              </a:solidFill>
              <a:round/>
            </a:ln>
            <a:effectLst/>
          </c:spPr>
        </c:marker>
        <c:dLbl>
          <c:idx val="0"/>
          <c:layout>
            <c:manualLayout>
              <c:x val="1.6305669064893648E-2"/>
              <c:y val="-6.3927366347277192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
        <c:idx val="7"/>
        <c:spPr>
          <a:solidFill>
            <a:schemeClr val="accent1"/>
          </a:solidFill>
          <a:ln w="28575" cap="rnd">
            <a:solidFill>
              <a:schemeClr val="accent1"/>
            </a:solidFill>
            <a:round/>
          </a:ln>
          <a:effectLst/>
        </c:spPr>
        <c:marker>
          <c:symbol val="circle"/>
          <c:size val="5"/>
          <c:spPr>
            <a:solidFill>
              <a:schemeClr val="accent1"/>
            </a:solidFill>
            <a:ln w="9525" cap="flat" cmpd="sng" algn="ctr">
              <a:solidFill>
                <a:schemeClr val="accent1"/>
              </a:solidFill>
              <a:round/>
            </a:ln>
            <a:effectLst/>
          </c:spPr>
        </c:marker>
        <c:dLbl>
          <c:idx val="0"/>
          <c:layout>
            <c:manualLayout>
              <c:x val="-8.3998594927081425E-3"/>
              <c:y val="-9.1721302542029023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
        <c:idx val="8"/>
        <c:spPr>
          <a:solidFill>
            <a:schemeClr val="accent1"/>
          </a:solidFill>
          <a:ln w="28575" cap="rnd">
            <a:solidFill>
              <a:schemeClr val="accent1"/>
            </a:solidFill>
            <a:round/>
          </a:ln>
          <a:effectLst/>
        </c:spPr>
        <c:marker>
          <c:symbol val="circle"/>
          <c:size val="5"/>
          <c:spPr>
            <a:solidFill>
              <a:schemeClr val="accent1"/>
            </a:solidFill>
            <a:ln w="9525" cap="flat" cmpd="sng" algn="ctr">
              <a:solidFill>
                <a:schemeClr val="accent1"/>
              </a:solidFill>
              <a:round/>
            </a:ln>
            <a:effectLst/>
          </c:spPr>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
        <c:idx val="9"/>
        <c:spPr>
          <a:solidFill>
            <a:schemeClr val="accent1"/>
          </a:solidFill>
          <a:ln w="28575" cap="rnd">
            <a:solidFill>
              <a:schemeClr val="accent1"/>
            </a:solidFill>
            <a:round/>
          </a:ln>
          <a:effectLst/>
        </c:spPr>
        <c:marker>
          <c:symbol val="circle"/>
          <c:size val="5"/>
          <c:spPr>
            <a:solidFill>
              <a:schemeClr val="accent1"/>
            </a:solidFill>
            <a:ln w="9525" cap="flat" cmpd="sng" algn="ctr">
              <a:solidFill>
                <a:schemeClr val="accent1"/>
              </a:solidFill>
              <a:round/>
            </a:ln>
            <a:effectLst/>
          </c:spPr>
        </c:marker>
        <c:dLbl>
          <c:idx val="0"/>
          <c:layout>
            <c:manualLayout>
              <c:x val="1.6305669064893648E-2"/>
              <c:y val="-6.3927366347277192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
        <c:idx val="10"/>
        <c:spPr>
          <a:solidFill>
            <a:schemeClr val="accent1"/>
          </a:solidFill>
          <a:ln w="28575" cap="rnd">
            <a:solidFill>
              <a:schemeClr val="accent1"/>
            </a:solidFill>
            <a:round/>
          </a:ln>
          <a:effectLst/>
        </c:spPr>
        <c:marker>
          <c:symbol val="circle"/>
          <c:size val="5"/>
          <c:spPr>
            <a:solidFill>
              <a:schemeClr val="accent1"/>
            </a:solidFill>
            <a:ln w="9525" cap="flat" cmpd="sng" algn="ctr">
              <a:solidFill>
                <a:schemeClr val="accent1"/>
              </a:solidFill>
              <a:round/>
            </a:ln>
            <a:effectLst/>
          </c:spPr>
        </c:marker>
        <c:dLbl>
          <c:idx val="0"/>
          <c:layout>
            <c:manualLayout>
              <c:x val="-8.3998594927081425E-3"/>
              <c:y val="-9.1721302542029023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s>
    <c:plotArea>
      <c:layout/>
      <c:lineChart>
        <c:grouping val="standard"/>
        <c:varyColors val="0"/>
        <c:ser>
          <c:idx val="0"/>
          <c:order val="0"/>
          <c:tx>
            <c:strRef>
              <c:f>'5C D'!$E$25</c:f>
              <c:strCache>
                <c:ptCount val="1"/>
                <c:pt idx="0">
                  <c:v>Total</c:v>
                </c:pt>
              </c:strCache>
            </c:strRef>
          </c:tx>
          <c:spPr>
            <a:ln w="38100" cap="flat" cmpd="dbl" algn="ctr">
              <a:solidFill>
                <a:schemeClr val="accent5">
                  <a:lumMod val="75000"/>
                </a:schemeClr>
              </a:solidFill>
              <a:miter lim="800000"/>
            </a:ln>
            <a:effectLst/>
          </c:spPr>
          <c:marker>
            <c:symbol val="none"/>
          </c:marker>
          <c:dPt>
            <c:idx val="9"/>
            <c:marker>
              <c:symbol val="none"/>
            </c:marker>
            <c:bubble3D val="0"/>
            <c:extLst>
              <c:ext xmlns:c16="http://schemas.microsoft.com/office/drawing/2014/chart" uri="{C3380CC4-5D6E-409C-BE32-E72D297353CC}">
                <c16:uniqueId val="{00000000-5DA5-472C-80DA-E9E50B586CB5}"/>
              </c:ext>
            </c:extLst>
          </c:dPt>
          <c:dPt>
            <c:idx val="10"/>
            <c:marker>
              <c:symbol val="none"/>
            </c:marker>
            <c:bubble3D val="0"/>
            <c:extLst>
              <c:ext xmlns:c16="http://schemas.microsoft.com/office/drawing/2014/chart" uri="{C3380CC4-5D6E-409C-BE32-E72D297353CC}">
                <c16:uniqueId val="{00000001-5DA5-472C-80DA-E9E50B586CB5}"/>
              </c:ext>
            </c:extLst>
          </c:dPt>
          <c:dLbls>
            <c:spPr>
              <a:solidFill>
                <a:schemeClr val="tx1"/>
              </a:solidFill>
              <a:ln>
                <a:solidFill>
                  <a:schemeClr val="dk1">
                    <a:lumMod val="25000"/>
                    <a:lumOff val="75000"/>
                  </a:schemeClr>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bg2"/>
                    </a:solidFill>
                    <a:latin typeface="Calibri" panose="020F0502020204030204" pitchFamily="34" charset="0"/>
                    <a:ea typeface="+mn-ea"/>
                    <a:cs typeface="Calibri" panose="020F050202020403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downArrowCallout">
                    <a:avLst/>
                  </a:prstGeom>
                  <a:noFill/>
                  <a:ln>
                    <a:noFill/>
                  </a:ln>
                </c15:spPr>
                <c15:showLeaderLines val="0"/>
              </c:ext>
            </c:extLst>
          </c:dLbls>
          <c:cat>
            <c:strRef>
              <c:f>'5C D'!$D$26:$D$37</c:f>
              <c:strCache>
                <c:ptCount val="11"/>
                <c:pt idx="0">
                  <c:v>2009</c:v>
                </c:pt>
                <c:pt idx="1">
                  <c:v>2010</c:v>
                </c:pt>
                <c:pt idx="2">
                  <c:v>2011</c:v>
                </c:pt>
                <c:pt idx="3">
                  <c:v>2012</c:v>
                </c:pt>
                <c:pt idx="4">
                  <c:v>2013</c:v>
                </c:pt>
                <c:pt idx="5">
                  <c:v>2014</c:v>
                </c:pt>
                <c:pt idx="6">
                  <c:v>2015</c:v>
                </c:pt>
                <c:pt idx="7">
                  <c:v>2016</c:v>
                </c:pt>
                <c:pt idx="8">
                  <c:v>2017</c:v>
                </c:pt>
                <c:pt idx="9">
                  <c:v>2018</c:v>
                </c:pt>
                <c:pt idx="10">
                  <c:v>2019</c:v>
                </c:pt>
              </c:strCache>
            </c:strRef>
          </c:cat>
          <c:val>
            <c:numRef>
              <c:f>'5C D'!$E$26:$E$37</c:f>
              <c:numCache>
                <c:formatCode>General</c:formatCode>
                <c:ptCount val="11"/>
                <c:pt idx="0">
                  <c:v>1310</c:v>
                </c:pt>
                <c:pt idx="1">
                  <c:v>9835</c:v>
                </c:pt>
                <c:pt idx="2">
                  <c:v>24359</c:v>
                </c:pt>
                <c:pt idx="3">
                  <c:v>39216</c:v>
                </c:pt>
                <c:pt idx="4">
                  <c:v>41556</c:v>
                </c:pt>
                <c:pt idx="5">
                  <c:v>59155</c:v>
                </c:pt>
                <c:pt idx="6">
                  <c:v>58104</c:v>
                </c:pt>
                <c:pt idx="7">
                  <c:v>46158</c:v>
                </c:pt>
                <c:pt idx="8">
                  <c:v>47270</c:v>
                </c:pt>
                <c:pt idx="9">
                  <c:v>37410</c:v>
                </c:pt>
                <c:pt idx="10">
                  <c:v>1519</c:v>
                </c:pt>
              </c:numCache>
            </c:numRef>
          </c:val>
          <c:smooth val="0"/>
          <c:extLst>
            <c:ext xmlns:c16="http://schemas.microsoft.com/office/drawing/2014/chart" uri="{C3380CC4-5D6E-409C-BE32-E72D297353CC}">
              <c16:uniqueId val="{00000002-5DA5-472C-80DA-E9E50B586CB5}"/>
            </c:ext>
          </c:extLst>
        </c:ser>
        <c:dLbls>
          <c:dLblPos val="t"/>
          <c:showLegendKey val="0"/>
          <c:showVal val="1"/>
          <c:showCatName val="0"/>
          <c:showSerName val="0"/>
          <c:showPercent val="0"/>
          <c:showBubbleSize val="0"/>
        </c:dLbls>
        <c:smooth val="0"/>
        <c:axId val="542968688"/>
        <c:axId val="542951216"/>
      </c:lineChart>
      <c:catAx>
        <c:axId val="542968688"/>
        <c:scaling>
          <c:orientation val="minMax"/>
        </c:scaling>
        <c:delete val="0"/>
        <c:axPos val="b"/>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endParaRPr lang="en-US"/>
          </a:p>
        </c:txPr>
        <c:crossAx val="542951216"/>
        <c:crosses val="autoZero"/>
        <c:auto val="1"/>
        <c:lblAlgn val="ctr"/>
        <c:lblOffset val="100"/>
        <c:noMultiLvlLbl val="0"/>
      </c:catAx>
      <c:valAx>
        <c:axId val="542951216"/>
        <c:scaling>
          <c:orientation val="minMax"/>
        </c:scaling>
        <c:delete val="0"/>
        <c:axPos val="l"/>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endParaRPr lang="en-US"/>
          </a:p>
        </c:txPr>
        <c:crossAx val="542968688"/>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lumMod val="20000"/>
          <a:lumOff val="80000"/>
        </a:schemeClr>
      </a:solid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[P280 Excel sathvika project.xlsx]Sheet2!PivotTable3</c:name>
    <c:fmtId val="-1"/>
  </c:pivotSource>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Calibri" panose="020F0502020204030204" pitchFamily="34" charset="0"/>
                <a:ea typeface="+mn-ea"/>
                <a:cs typeface="Calibri" panose="020F0502020204030204" pitchFamily="34" charset="0"/>
              </a:defRPr>
            </a:pPr>
            <a:r>
              <a:rPr lang="en-US" sz="1800" b="0" dirty="0">
                <a:latin typeface="Calibri" panose="020F0502020204030204" pitchFamily="34" charset="0"/>
                <a:cs typeface="Calibri" panose="020F0502020204030204" pitchFamily="34" charset="0"/>
              </a:rPr>
              <a:t>Total</a:t>
            </a:r>
            <a:r>
              <a:rPr lang="en-US" sz="1800" b="0" baseline="0" dirty="0">
                <a:latin typeface="Calibri" panose="020F0502020204030204" pitchFamily="34" charset="0"/>
                <a:cs typeface="Calibri" panose="020F0502020204030204" pitchFamily="34" charset="0"/>
              </a:rPr>
              <a:t> projects created by Months</a:t>
            </a:r>
            <a:endParaRPr lang="en-US" sz="1800" b="0" dirty="0">
              <a:latin typeface="Calibri" panose="020F0502020204030204" pitchFamily="34" charset="0"/>
              <a:cs typeface="Calibri" panose="020F0502020204030204" pitchFamily="34" charset="0"/>
            </a:endParaRPr>
          </a:p>
        </c:rich>
      </c:tx>
      <c:layout>
        <c:manualLayout>
          <c:xMode val="edge"/>
          <c:yMode val="edge"/>
          <c:x val="0.16538199105145415"/>
          <c:y val="5.5701754385964912E-2"/>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Calibri" panose="020F0502020204030204" pitchFamily="34" charset="0"/>
              <a:ea typeface="+mn-ea"/>
              <a:cs typeface="Calibri" panose="020F0502020204030204" pitchFamily="34" charset="0"/>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Sheet2!$B$25</c:f>
              <c:strCache>
                <c:ptCount val="1"/>
                <c:pt idx="0">
                  <c:v>Total</c:v>
                </c:pt>
              </c:strCache>
            </c:strRef>
          </c:tx>
          <c:spPr>
            <a:solidFill>
              <a:schemeClr val="accent1"/>
            </a:solidFill>
            <a:ln>
              <a:noFill/>
            </a:ln>
            <a:effectLst/>
            <a:sp3d/>
          </c:spPr>
          <c:invertIfNegative val="0"/>
          <c:dLbls>
            <c:spPr>
              <a:noFill/>
              <a:ln>
                <a:noFill/>
              </a:ln>
              <a:effectLst/>
            </c:spPr>
            <c:txPr>
              <a:bodyPr rot="-5400000" spcFirstLastPara="1" vertOverflow="ellipsis" wrap="square" lIns="38100" tIns="19050" rIns="38100" bIns="19050" anchor="t" anchorCtr="0">
                <a:spAutoFit/>
              </a:bodyPr>
              <a:lstStyle/>
              <a:p>
                <a:pPr>
                  <a:defRPr sz="1600" b="0" i="0" u="none" strike="noStrike" kern="1200" baseline="0">
                    <a:solidFill>
                      <a:schemeClr val="bg1"/>
                    </a:solidFill>
                    <a:latin typeface="Calibri" panose="020F0502020204030204" pitchFamily="34" charset="0"/>
                    <a:ea typeface="+mn-ea"/>
                    <a:cs typeface="Calibri" panose="020F050202020403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Sheet2!$A$26:$A$38</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Sheet2!$B$26:$B$38</c:f>
              <c:numCache>
                <c:formatCode>General</c:formatCode>
                <c:ptCount val="12"/>
                <c:pt idx="0">
                  <c:v>31161</c:v>
                </c:pt>
                <c:pt idx="1">
                  <c:v>28814</c:v>
                </c:pt>
                <c:pt idx="2">
                  <c:v>33406</c:v>
                </c:pt>
                <c:pt idx="3">
                  <c:v>30939</c:v>
                </c:pt>
                <c:pt idx="4">
                  <c:v>32087</c:v>
                </c:pt>
                <c:pt idx="5">
                  <c:v>29740</c:v>
                </c:pt>
                <c:pt idx="6">
                  <c:v>36101</c:v>
                </c:pt>
                <c:pt idx="7">
                  <c:v>31686</c:v>
                </c:pt>
                <c:pt idx="8">
                  <c:v>30269</c:v>
                </c:pt>
                <c:pt idx="9">
                  <c:v>31386</c:v>
                </c:pt>
                <c:pt idx="10">
                  <c:v>28316</c:v>
                </c:pt>
                <c:pt idx="11">
                  <c:v>21987</c:v>
                </c:pt>
              </c:numCache>
            </c:numRef>
          </c:val>
          <c:extLst>
            <c:ext xmlns:c16="http://schemas.microsoft.com/office/drawing/2014/chart" uri="{C3380CC4-5D6E-409C-BE32-E72D297353CC}">
              <c16:uniqueId val="{00000000-7E4D-418D-BE8A-0BE6EC4CA6EF}"/>
            </c:ext>
          </c:extLst>
        </c:ser>
        <c:dLbls>
          <c:showLegendKey val="0"/>
          <c:showVal val="1"/>
          <c:showCatName val="0"/>
          <c:showSerName val="0"/>
          <c:showPercent val="0"/>
          <c:showBubbleSize val="0"/>
        </c:dLbls>
        <c:gapWidth val="150"/>
        <c:shape val="box"/>
        <c:axId val="1722827071"/>
        <c:axId val="1722827487"/>
        <c:axId val="0"/>
      </c:bar3DChart>
      <c:catAx>
        <c:axId val="1722827071"/>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crossAx val="1722827487"/>
        <c:crosses val="autoZero"/>
        <c:auto val="1"/>
        <c:lblAlgn val="ctr"/>
        <c:lblOffset val="100"/>
        <c:noMultiLvlLbl val="0"/>
      </c:catAx>
      <c:valAx>
        <c:axId val="1722827487"/>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endParaRPr lang="en-US"/>
          </a:p>
        </c:txPr>
        <c:crossAx val="1722827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accent1">
          <a:lumMod val="20000"/>
          <a:lumOff val="80000"/>
        </a:schemeClr>
      </a:solid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Amount Pledged</c:v>
                </c:pt>
              </c:strCache>
            </c:strRef>
          </c:tx>
          <c:spPr>
            <a:solidFill>
              <a:schemeClr val="accent1"/>
            </a:solidFill>
            <a:ln>
              <a:noFill/>
            </a:ln>
            <a:effectLst/>
          </c:spPr>
          <c:invertIfNegative val="0"/>
          <c:dLbls>
            <c:dLbl>
              <c:idx val="0"/>
              <c:tx>
                <c:rich>
                  <a:bodyPr rot="0" spcFirstLastPara="1" vertOverflow="ellipsis" vert="horz" wrap="square" lIns="38100" tIns="19050" rIns="38100" bIns="19050" anchor="ctr" anchorCtr="0">
                    <a:spAutoFit/>
                  </a:bodyPr>
                  <a:lstStyle/>
                  <a:p>
                    <a:pPr algn="ctr">
                      <a:defRPr sz="1197" b="0" i="0" u="none" strike="noStrike" kern="1200" baseline="0">
                        <a:solidFill>
                          <a:schemeClr val="tx1">
                            <a:lumMod val="75000"/>
                            <a:lumOff val="25000"/>
                          </a:schemeClr>
                        </a:solidFill>
                        <a:latin typeface="+mn-lt"/>
                        <a:ea typeface="+mn-ea"/>
                        <a:cs typeface="+mn-cs"/>
                      </a:defRPr>
                    </a:pPr>
                    <a:r>
                      <a:rPr lang="en-US" dirty="0"/>
                      <a:t>3479.48 </a:t>
                    </a:r>
                    <a:r>
                      <a:rPr lang="en-US" dirty="0" err="1"/>
                      <a:t>mn</a:t>
                    </a:r>
                    <a:endParaRPr lang="en-US" dirty="0"/>
                  </a:p>
                </c:rich>
              </c:tx>
              <c:numFmt formatCode="0.00,,&quot; mn&quot;" sourceLinked="0"/>
              <c:spPr>
                <a:noFill/>
                <a:ln>
                  <a:noFill/>
                </a:ln>
                <a:effectLst/>
              </c:spPr>
              <c:txPr>
                <a:bodyPr rot="0" spcFirstLastPara="1" vertOverflow="ellipsis" vert="horz" wrap="square" lIns="38100" tIns="19050" rIns="38100" bIns="19050" anchor="ctr" anchorCtr="0">
                  <a:spAutoFit/>
                </a:bodyPr>
                <a:lstStyle/>
                <a:p>
                  <a:pPr algn="ct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8F5-4B26-9F8D-4812D1CE5CB7}"/>
                </c:ext>
              </c:extLst>
            </c:dLbl>
            <c:dLbl>
              <c:idx val="1"/>
              <c:tx>
                <c:rich>
                  <a:bodyPr/>
                  <a:lstStyle/>
                  <a:p>
                    <a:r>
                      <a:rPr lang="en-US" dirty="0"/>
                      <a:t>252.73 </a:t>
                    </a:r>
                    <a:r>
                      <a:rPr lang="en-US" dirty="0" err="1"/>
                      <a:t>mn</a:t>
                    </a:r>
                    <a:endParaRPr lang="en-US" dirty="0"/>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18F5-4B26-9F8D-4812D1CE5CB7}"/>
                </c:ext>
              </c:extLst>
            </c:dLbl>
            <c:dLbl>
              <c:idx val="2"/>
              <c:tx>
                <c:rich>
                  <a:bodyPr/>
                  <a:lstStyle/>
                  <a:p>
                    <a:r>
                      <a:rPr lang="en-US"/>
                      <a:t>85.55</a:t>
                    </a:r>
                    <a:r>
                      <a:rPr lang="en-US" baseline="0"/>
                      <a:t> mn</a:t>
                    </a:r>
                    <a:endParaRPr lang="en-US" dirty="0"/>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18F5-4B26-9F8D-4812D1CE5CB7}"/>
                </c:ext>
              </c:extLst>
            </c:dLbl>
            <c:dLbl>
              <c:idx val="3"/>
              <c:tx>
                <c:rich>
                  <a:bodyPr/>
                  <a:lstStyle/>
                  <a:p>
                    <a:r>
                      <a:rPr lang="en-US"/>
                      <a:t>20.52</a:t>
                    </a:r>
                    <a:r>
                      <a:rPr lang="en-US" baseline="0"/>
                      <a:t> mn</a:t>
                    </a:r>
                    <a:endParaRPr lang="en-US" dirty="0"/>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18F5-4B26-9F8D-4812D1CE5CB7}"/>
                </c:ext>
              </c:extLst>
            </c:dLbl>
            <c:dLbl>
              <c:idx val="4"/>
              <c:tx>
                <c:rich>
                  <a:bodyPr/>
                  <a:lstStyle/>
                  <a:p>
                    <a:r>
                      <a:rPr lang="en-US"/>
                      <a:t>17.64</a:t>
                    </a:r>
                    <a:r>
                      <a:rPr lang="en-US" baseline="0"/>
                      <a:t> mn</a:t>
                    </a:r>
                    <a:endParaRPr lang="en-US" dirty="0"/>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18F5-4B26-9F8D-4812D1CE5CB7}"/>
                </c:ext>
              </c:extLst>
            </c:dLbl>
            <c:numFmt formatCode="0.00,,&quot; mn&quot;"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Successful</c:v>
                </c:pt>
                <c:pt idx="1">
                  <c:v>Failed</c:v>
                </c:pt>
                <c:pt idx="2">
                  <c:v>Canceled</c:v>
                </c:pt>
                <c:pt idx="3">
                  <c:v>Live</c:v>
                </c:pt>
                <c:pt idx="4">
                  <c:v>Suspended</c:v>
                </c:pt>
                <c:pt idx="5">
                  <c:v>Purged</c:v>
                </c:pt>
              </c:strCache>
            </c:strRef>
          </c:cat>
          <c:val>
            <c:numRef>
              <c:f>Sheet1!$B$2:$B$7</c:f>
              <c:numCache>
                <c:formatCode>0.00</c:formatCode>
                <c:ptCount val="6"/>
                <c:pt idx="0">
                  <c:v>4278457209</c:v>
                </c:pt>
                <c:pt idx="1">
                  <c:v>317201675</c:v>
                </c:pt>
                <c:pt idx="2">
                  <c:v>101114319</c:v>
                </c:pt>
                <c:pt idx="3">
                  <c:v>38049282</c:v>
                </c:pt>
                <c:pt idx="4">
                  <c:v>23929834</c:v>
                </c:pt>
                <c:pt idx="5">
                  <c:v>188486</c:v>
                </c:pt>
              </c:numCache>
            </c:numRef>
          </c:val>
          <c:extLst>
            <c:ext xmlns:c16="http://schemas.microsoft.com/office/drawing/2014/chart" uri="{C3380CC4-5D6E-409C-BE32-E72D297353CC}">
              <c16:uniqueId val="{00000000-AF99-41FD-868A-10412672957C}"/>
            </c:ext>
          </c:extLst>
        </c:ser>
        <c:dLbls>
          <c:showLegendKey val="0"/>
          <c:showVal val="0"/>
          <c:showCatName val="0"/>
          <c:showSerName val="0"/>
          <c:showPercent val="0"/>
          <c:showBubbleSize val="0"/>
        </c:dLbls>
        <c:gapWidth val="219"/>
        <c:overlap val="-27"/>
        <c:axId val="700710480"/>
        <c:axId val="700714320"/>
      </c:barChart>
      <c:catAx>
        <c:axId val="700710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00714320"/>
        <c:crosses val="autoZero"/>
        <c:auto val="1"/>
        <c:lblAlgn val="ctr"/>
        <c:lblOffset val="100"/>
        <c:noMultiLvlLbl val="0"/>
      </c:catAx>
      <c:valAx>
        <c:axId val="700714320"/>
        <c:scaling>
          <c:orientation val="minMax"/>
        </c:scaling>
        <c:delete val="1"/>
        <c:axPos val="l"/>
        <c:numFmt formatCode="0.00" sourceLinked="1"/>
        <c:majorTickMark val="none"/>
        <c:minorTickMark val="none"/>
        <c:tickLblPos val="nextTo"/>
        <c:crossAx val="700710480"/>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[P280 Excel sathvika project.xlsx]Sheet2!PivotTable4</c:name>
    <c:fmtId val="3"/>
  </c:pivotSource>
  <c:chart>
    <c:title>
      <c:tx>
        <c:rich>
          <a:bodyPr rot="0" spcFirstLastPara="1" vertOverflow="ellipsis" vert="horz" wrap="square" anchor="ctr" anchorCtr="1"/>
          <a:lstStyle/>
          <a:p>
            <a:pPr algn="ctr">
              <a:defRPr sz="1800" b="0" i="0" u="none" strike="noStrike" kern="1200" spc="0" baseline="0">
                <a:solidFill>
                  <a:schemeClr val="tx1">
                    <a:lumMod val="65000"/>
                    <a:lumOff val="35000"/>
                  </a:schemeClr>
                </a:solidFill>
                <a:latin typeface="Calibri" panose="020F0502020204030204" pitchFamily="34" charset="0"/>
                <a:ea typeface="+mn-ea"/>
                <a:cs typeface="Calibri" panose="020F0502020204030204" pitchFamily="34" charset="0"/>
              </a:defRPr>
            </a:pPr>
            <a:r>
              <a:rPr lang="en-US" sz="1800"/>
              <a:t>Top 5 Countries and its Goal Amount</a:t>
            </a:r>
          </a:p>
        </c:rich>
      </c:tx>
      <c:overlay val="0"/>
      <c:spPr>
        <a:noFill/>
        <a:ln>
          <a:noFill/>
        </a:ln>
        <a:effectLst/>
      </c:spPr>
      <c:txPr>
        <a:bodyPr rot="0" spcFirstLastPara="1" vertOverflow="ellipsis" vert="horz" wrap="square" anchor="ctr" anchorCtr="1"/>
        <a:lstStyle/>
        <a:p>
          <a:pPr algn="ctr">
            <a:defRPr sz="1800" b="0" i="0" u="none" strike="noStrike" kern="1200" spc="0" baseline="0">
              <a:solidFill>
                <a:schemeClr val="tx1">
                  <a:lumMod val="65000"/>
                  <a:lumOff val="35000"/>
                </a:schemeClr>
              </a:solidFill>
              <a:latin typeface="Calibri" panose="020F0502020204030204" pitchFamily="34" charset="0"/>
              <a:ea typeface="+mn-ea"/>
              <a:cs typeface="Calibri" panose="020F0502020204030204" pitchFamily="34" charset="0"/>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s>
    <c:plotArea>
      <c:layout/>
      <c:doughnutChart>
        <c:varyColors val="1"/>
        <c:ser>
          <c:idx val="0"/>
          <c:order val="0"/>
          <c:tx>
            <c:strRef>
              <c:f>Sheet2!$E$26</c:f>
              <c:strCache>
                <c:ptCount val="1"/>
                <c:pt idx="0">
                  <c:v>Total</c:v>
                </c:pt>
              </c:strCache>
            </c:strRef>
          </c:tx>
          <c:dPt>
            <c:idx val="0"/>
            <c:bubble3D val="0"/>
            <c:spPr>
              <a:solidFill>
                <a:schemeClr val="accent1"/>
              </a:solidFill>
              <a:ln w="19050">
                <a:solidFill>
                  <a:schemeClr val="accent1">
                    <a:lumMod val="50000"/>
                  </a:schemeClr>
                </a:solidFill>
              </a:ln>
              <a:effectLst/>
            </c:spPr>
            <c:extLst>
              <c:ext xmlns:c16="http://schemas.microsoft.com/office/drawing/2014/chart" uri="{C3380CC4-5D6E-409C-BE32-E72D297353CC}">
                <c16:uniqueId val="{00000001-56DF-4EEF-9C54-EBEB3D748FA2}"/>
              </c:ext>
            </c:extLst>
          </c:dPt>
          <c:dPt>
            <c:idx val="1"/>
            <c:bubble3D val="0"/>
            <c:spPr>
              <a:solidFill>
                <a:schemeClr val="accent2"/>
              </a:solidFill>
              <a:ln w="19050">
                <a:solidFill>
                  <a:srgbClr val="00B050"/>
                </a:solidFill>
              </a:ln>
              <a:effectLst/>
            </c:spPr>
            <c:extLst>
              <c:ext xmlns:c16="http://schemas.microsoft.com/office/drawing/2014/chart" uri="{C3380CC4-5D6E-409C-BE32-E72D297353CC}">
                <c16:uniqueId val="{00000003-56DF-4EEF-9C54-EBEB3D748FA2}"/>
              </c:ext>
            </c:extLst>
          </c:dPt>
          <c:dPt>
            <c:idx val="2"/>
            <c:bubble3D val="0"/>
            <c:spPr>
              <a:solidFill>
                <a:schemeClr val="accent3"/>
              </a:solidFill>
              <a:ln w="19050">
                <a:solidFill>
                  <a:srgbClr val="FFC000"/>
                </a:solidFill>
              </a:ln>
              <a:effectLst/>
            </c:spPr>
            <c:extLst>
              <c:ext xmlns:c16="http://schemas.microsoft.com/office/drawing/2014/chart" uri="{C3380CC4-5D6E-409C-BE32-E72D297353CC}">
                <c16:uniqueId val="{00000005-56DF-4EEF-9C54-EBEB3D748FA2}"/>
              </c:ext>
            </c:extLst>
          </c:dPt>
          <c:dPt>
            <c:idx val="3"/>
            <c:bubble3D val="0"/>
            <c:spPr>
              <a:solidFill>
                <a:schemeClr val="accent4"/>
              </a:solidFill>
              <a:ln w="19050">
                <a:solidFill>
                  <a:schemeClr val="accent4">
                    <a:lumMod val="75000"/>
                  </a:schemeClr>
                </a:solidFill>
              </a:ln>
              <a:effectLst/>
            </c:spPr>
            <c:extLst>
              <c:ext xmlns:c16="http://schemas.microsoft.com/office/drawing/2014/chart" uri="{C3380CC4-5D6E-409C-BE32-E72D297353CC}">
                <c16:uniqueId val="{00000007-56DF-4EEF-9C54-EBEB3D748FA2}"/>
              </c:ext>
            </c:extLst>
          </c:dPt>
          <c:dPt>
            <c:idx val="4"/>
            <c:bubble3D val="0"/>
            <c:spPr>
              <a:solidFill>
                <a:schemeClr val="accent5"/>
              </a:solidFill>
              <a:ln w="19050">
                <a:solidFill>
                  <a:schemeClr val="accent5"/>
                </a:solidFill>
              </a:ln>
              <a:effectLst/>
            </c:spPr>
            <c:extLst>
              <c:ext xmlns:c16="http://schemas.microsoft.com/office/drawing/2014/chart" uri="{C3380CC4-5D6E-409C-BE32-E72D297353CC}">
                <c16:uniqueId val="{00000009-56DF-4EEF-9C54-EBEB3D748FA2}"/>
              </c:ext>
            </c:extLst>
          </c:dPt>
          <c:dLbls>
            <c:dLbl>
              <c:idx val="0"/>
              <c:layout>
                <c:manualLayout>
                  <c:x val="7.8431372549019607E-2"/>
                  <c:y val="-1.5270819568052244E-2"/>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56DF-4EEF-9C54-EBEB3D748FA2}"/>
                </c:ext>
              </c:extLst>
            </c:dLbl>
            <c:dLbl>
              <c:idx val="1"/>
              <c:layout>
                <c:manualLayout>
                  <c:x val="9.3137254901960786E-2"/>
                  <c:y val="-3.817704892013061E-3"/>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56DF-4EEF-9C54-EBEB3D748FA2}"/>
                </c:ext>
              </c:extLst>
            </c:dLbl>
            <c:dLbl>
              <c:idx val="2"/>
              <c:layout>
                <c:manualLayout>
                  <c:x val="9.0686274509803919E-2"/>
                  <c:y val="-1.5270819568052244E-2"/>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56DF-4EEF-9C54-EBEB3D748FA2}"/>
                </c:ext>
              </c:extLst>
            </c:dLbl>
            <c:dLbl>
              <c:idx val="3"/>
              <c:layout>
                <c:manualLayout>
                  <c:x val="0.10539215686274502"/>
                  <c:y val="3.8177048920129907E-3"/>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56DF-4EEF-9C54-EBEB3D748FA2}"/>
                </c:ext>
              </c:extLst>
            </c:dLbl>
            <c:dLbl>
              <c:idx val="4"/>
              <c:layout>
                <c:manualLayout>
                  <c:x val="0.32598039215686275"/>
                  <c:y val="2.2906229352078363E-2"/>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9-56DF-4EEF-9C54-EBEB3D748FA2}"/>
                </c:ext>
              </c:extLst>
            </c:dLbl>
            <c:spPr>
              <a:solidFill>
                <a:prstClr val="white"/>
              </a:solidFill>
              <a:ln>
                <a:solidFill>
                  <a:srgbClr val="000000">
                    <a:lumMod val="25000"/>
                    <a:lumOff val="75000"/>
                  </a:srgbClr>
                </a:solidFill>
              </a:ln>
              <a:effectLst/>
            </c:spPr>
            <c:txPr>
              <a:bodyPr rot="0" spcFirstLastPara="1" vertOverflow="clip" horzOverflow="clip" vert="horz" wrap="square" lIns="36576" tIns="18288" rIns="36576" bIns="18288" anchor="ctr" anchorCtr="1">
                <a:spAutoFit/>
              </a:bodyPr>
              <a:lstStyle/>
              <a:p>
                <a:pPr>
                  <a:defRPr sz="1400" b="0" i="0" u="none" strike="noStrike" kern="1200" baseline="0">
                    <a:solidFill>
                      <a:schemeClr val="dk1">
                        <a:lumMod val="65000"/>
                        <a:lumOff val="35000"/>
                      </a:schemeClr>
                    </a:solidFill>
                    <a:latin typeface="Calibri" panose="020F0502020204030204" pitchFamily="34" charset="0"/>
                    <a:ea typeface="+mn-ea"/>
                    <a:cs typeface="Calibri" panose="020F0502020204030204" pitchFamily="34" charset="0"/>
                  </a:defRPr>
                </a:pPr>
                <a:endParaRPr lang="en-US"/>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spPr xmlns:c15="http://schemas.microsoft.com/office/drawing/2012/chart">
                  <a:prstGeom prst="borderCallout2">
                    <a:avLst/>
                  </a:prstGeom>
                  <a:noFill/>
                  <a:ln>
                    <a:noFill/>
                  </a:ln>
                </c15:spPr>
              </c:ext>
            </c:extLst>
          </c:dLbls>
          <c:cat>
            <c:strRef>
              <c:f>Sheet2!$D$27:$D$32</c:f>
              <c:strCache>
                <c:ptCount val="5"/>
                <c:pt idx="0">
                  <c:v>CA</c:v>
                </c:pt>
                <c:pt idx="1">
                  <c:v>GB</c:v>
                </c:pt>
                <c:pt idx="2">
                  <c:v>JP</c:v>
                </c:pt>
                <c:pt idx="3">
                  <c:v>MX</c:v>
                </c:pt>
                <c:pt idx="4">
                  <c:v>US</c:v>
                </c:pt>
              </c:strCache>
            </c:strRef>
          </c:cat>
          <c:val>
            <c:numRef>
              <c:f>Sheet2!$E$27:$E$32</c:f>
              <c:numCache>
                <c:formatCode>General</c:formatCode>
                <c:ptCount val="5"/>
                <c:pt idx="0">
                  <c:v>841432710</c:v>
                </c:pt>
                <c:pt idx="1">
                  <c:v>837210481</c:v>
                </c:pt>
                <c:pt idx="2">
                  <c:v>646551783</c:v>
                </c:pt>
                <c:pt idx="3">
                  <c:v>702470442</c:v>
                </c:pt>
                <c:pt idx="4">
                  <c:v>11956068718</c:v>
                </c:pt>
              </c:numCache>
            </c:numRef>
          </c:val>
          <c:extLst>
            <c:ext xmlns:c16="http://schemas.microsoft.com/office/drawing/2014/chart" uri="{C3380CC4-5D6E-409C-BE32-E72D297353CC}">
              <c16:uniqueId val="{0000000A-56DF-4EEF-9C54-EBEB3D748FA2}"/>
            </c:ext>
          </c:extLst>
        </c:ser>
        <c:dLbls>
          <c:showLegendKey val="0"/>
          <c:showVal val="1"/>
          <c:showCatName val="0"/>
          <c:showSerName val="0"/>
          <c:showPercent val="0"/>
          <c:showBubbleSize val="0"/>
          <c:showLeaderLines val="1"/>
        </c:dLbls>
        <c:firstSliceAng val="0"/>
        <c:holeSize val="75"/>
      </c:doughnutChart>
      <c:spPr>
        <a:noFill/>
        <a:ln>
          <a:noFill/>
        </a:ln>
        <a:effectLst/>
      </c:spPr>
    </c:plotArea>
    <c:legend>
      <c:legendPos val="r"/>
      <c:legendEntry>
        <c:idx val="0"/>
        <c:txPr>
          <a:bodyPr rot="0" spcFirstLastPara="1" vertOverflow="ellipsis" vert="horz" wrap="square" anchor="ctr" anchorCtr="1"/>
          <a:lstStyle/>
          <a:p>
            <a:pPr>
              <a:defRPr sz="1400" b="0"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endParaRPr lang="en-US"/>
          </a:p>
        </c:txPr>
      </c:legendEntry>
      <c:layout>
        <c:manualLayout>
          <c:xMode val="edge"/>
          <c:yMode val="edge"/>
          <c:x val="0.77815558900725634"/>
          <c:y val="0.29422369051931324"/>
          <c:w val="0.12380519530646904"/>
          <c:h val="0.52980591323586657"/>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rgbClr val="000000">
          <a:lumMod val="25000"/>
          <a:lumOff val="75000"/>
        </a:srgbClr>
      </a:solidFill>
    </a:ln>
    <a:effectLst/>
  </c:spPr>
  <c:txPr>
    <a:bodyPr/>
    <a:lstStyle/>
    <a:p>
      <a:pPr>
        <a:defRPr sz="1800">
          <a:latin typeface="Calibri" panose="020F0502020204030204" pitchFamily="34" charset="0"/>
          <a:cs typeface="Calibri" panose="020F0502020204030204" pitchFamily="34" charset="0"/>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800" b="0" i="0" u="none" strike="noStrike" kern="1200" spc="0" baseline="0">
                <a:solidFill>
                  <a:schemeClr val="tx1"/>
                </a:solidFill>
                <a:latin typeface="Calibri" panose="020F0502020204030204" pitchFamily="34" charset="0"/>
                <a:ea typeface="+mn-ea"/>
                <a:cs typeface="Calibri" panose="020F0502020204030204" pitchFamily="34" charset="0"/>
              </a:defRPr>
            </a:pPr>
            <a:r>
              <a:rPr lang="en-US" sz="1800" dirty="0"/>
              <a:t>Category</a:t>
            </a:r>
            <a:r>
              <a:rPr lang="en-US" sz="1800" baseline="0" dirty="0"/>
              <a:t> wise Successful projects</a:t>
            </a:r>
            <a:endParaRPr lang="en-IN" sz="1800" dirty="0"/>
          </a:p>
        </c:rich>
      </c:tx>
      <c:overlay val="0"/>
      <c:spPr>
        <a:noFill/>
        <a:ln>
          <a:noFill/>
        </a:ln>
        <a:effectLst/>
      </c:spPr>
      <c:txPr>
        <a:bodyPr rot="0" spcFirstLastPara="1" vertOverflow="ellipsis" vert="horz" wrap="square" anchor="ctr" anchorCtr="1"/>
        <a:lstStyle/>
        <a:p>
          <a:pPr>
            <a:defRPr lang="en-US" sz="1800" b="0" i="0" u="none" strike="noStrike" kern="1200" spc="0" baseline="0">
              <a:solidFill>
                <a:schemeClr val="tx1"/>
              </a:solidFill>
              <a:latin typeface="Calibri" panose="020F0502020204030204" pitchFamily="34" charset="0"/>
              <a:ea typeface="+mn-ea"/>
              <a:cs typeface="Calibri" panose="020F0502020204030204" pitchFamily="34" charset="0"/>
            </a:defRPr>
          </a:pPr>
          <a:endParaRPr lang="en-IN"/>
        </a:p>
      </c:txPr>
    </c:title>
    <c:autoTitleDeleted val="0"/>
    <c:plotArea>
      <c:layout/>
      <c:barChart>
        <c:barDir val="bar"/>
        <c:grouping val="clustered"/>
        <c:varyColors val="0"/>
        <c:ser>
          <c:idx val="0"/>
          <c:order val="0"/>
          <c:tx>
            <c:strRef>
              <c:f>Sheet1!$B$1</c:f>
              <c:strCache>
                <c:ptCount val="1"/>
                <c:pt idx="0">
                  <c:v>counts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en-US" sz="1330" b="0"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Product Design</c:v>
                </c:pt>
                <c:pt idx="1">
                  <c:v>Gadgets</c:v>
                </c:pt>
                <c:pt idx="2">
                  <c:v>Technology</c:v>
                </c:pt>
                <c:pt idx="3">
                  <c:v>Hardware</c:v>
                </c:pt>
                <c:pt idx="4">
                  <c:v>Web</c:v>
                </c:pt>
                <c:pt idx="5">
                  <c:v>Video Games</c:v>
                </c:pt>
                <c:pt idx="6">
                  <c:v>Gaming Hardware</c:v>
                </c:pt>
                <c:pt idx="7">
                  <c:v>Accessories</c:v>
                </c:pt>
                <c:pt idx="8">
                  <c:v>Food</c:v>
                </c:pt>
                <c:pt idx="9">
                  <c:v>Live Games</c:v>
                </c:pt>
              </c:strCache>
            </c:strRef>
          </c:cat>
          <c:val>
            <c:numRef>
              <c:f>Sheet1!$B$2:$B$11</c:f>
              <c:numCache>
                <c:formatCode>General</c:formatCode>
                <c:ptCount val="10"/>
                <c:pt idx="0">
                  <c:v>139</c:v>
                </c:pt>
                <c:pt idx="1">
                  <c:v>111</c:v>
                </c:pt>
                <c:pt idx="2">
                  <c:v>55</c:v>
                </c:pt>
                <c:pt idx="3">
                  <c:v>48</c:v>
                </c:pt>
                <c:pt idx="4">
                  <c:v>40</c:v>
                </c:pt>
                <c:pt idx="5">
                  <c:v>39</c:v>
                </c:pt>
                <c:pt idx="6">
                  <c:v>32</c:v>
                </c:pt>
                <c:pt idx="7">
                  <c:v>30</c:v>
                </c:pt>
                <c:pt idx="8">
                  <c:v>29</c:v>
                </c:pt>
                <c:pt idx="9">
                  <c:v>28</c:v>
                </c:pt>
              </c:numCache>
            </c:numRef>
          </c:val>
          <c:extLst>
            <c:ext xmlns:c16="http://schemas.microsoft.com/office/drawing/2014/chart" uri="{C3380CC4-5D6E-409C-BE32-E72D297353CC}">
              <c16:uniqueId val="{00000000-FD3F-475D-B198-9680B8A3C18C}"/>
            </c:ext>
          </c:extLst>
        </c:ser>
        <c:dLbls>
          <c:showLegendKey val="0"/>
          <c:showVal val="0"/>
          <c:showCatName val="0"/>
          <c:showSerName val="0"/>
          <c:showPercent val="0"/>
          <c:showBubbleSize val="0"/>
        </c:dLbls>
        <c:gapWidth val="182"/>
        <c:axId val="1573814863"/>
        <c:axId val="1573815343"/>
      </c:barChart>
      <c:catAx>
        <c:axId val="157381486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1330" b="0"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crossAx val="1573815343"/>
        <c:crosses val="autoZero"/>
        <c:auto val="1"/>
        <c:lblAlgn val="ctr"/>
        <c:lblOffset val="100"/>
        <c:noMultiLvlLbl val="0"/>
      </c:catAx>
      <c:valAx>
        <c:axId val="1573815343"/>
        <c:scaling>
          <c:orientation val="minMax"/>
        </c:scaling>
        <c:delete val="1"/>
        <c:axPos val="b"/>
        <c:numFmt formatCode="General" sourceLinked="0"/>
        <c:majorTickMark val="none"/>
        <c:minorTickMark val="none"/>
        <c:tickLblPos val="nextTo"/>
        <c:crossAx val="1573814863"/>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cmpd="dbl">
      <a:solidFill>
        <a:schemeClr val="accent1"/>
      </a:solidFill>
      <a:prstDash val="solid"/>
    </a:ln>
    <a:effectLst/>
  </c:spPr>
  <c:txPr>
    <a:bodyPr/>
    <a:lstStyle/>
    <a:p>
      <a:pPr>
        <a:defRPr lang="en-US" sz="1330" b="0"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externalData r:id="rId3">
    <c:autoUpdate val="0"/>
  </c:externalData>
  <c:userShapes r:id="rId4"/>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[P280 Excel sathvika project.xlsx]8!PivotTable3</c:name>
    <c:fmtId val="5"/>
  </c:pivotSource>
  <c:chart>
    <c:title>
      <c:tx>
        <c:rich>
          <a:bodyPr rot="0" spcFirstLastPara="1" vertOverflow="ellipsis" vert="horz" wrap="square" anchor="ctr" anchorCtr="1"/>
          <a:lstStyle/>
          <a:p>
            <a:pPr>
              <a:defRPr sz="1800" b="0" i="0" u="none" strike="noStrike" kern="1200" cap="none" spc="0" normalizeH="0" baseline="0">
                <a:solidFill>
                  <a:schemeClr val="tx1">
                    <a:lumMod val="65000"/>
                    <a:lumOff val="35000"/>
                  </a:schemeClr>
                </a:solidFill>
                <a:latin typeface="Calibri" panose="020F0502020204030204" pitchFamily="34" charset="0"/>
                <a:ea typeface="+mj-ea"/>
                <a:cs typeface="Calibri" panose="020F0502020204030204" pitchFamily="34" charset="0"/>
              </a:defRPr>
            </a:pPr>
            <a:r>
              <a:rPr lang="en-US" sz="1800" dirty="0"/>
              <a:t>Percentage of Successful Projects by Year</a:t>
            </a:r>
          </a:p>
        </c:rich>
      </c:tx>
      <c:layout>
        <c:manualLayout>
          <c:xMode val="edge"/>
          <c:yMode val="edge"/>
          <c:x val="0.17938978882417334"/>
          <c:y val="3.6126283740856427E-2"/>
        </c:manualLayout>
      </c:layout>
      <c:overlay val="0"/>
      <c:spPr>
        <a:noFill/>
        <a:ln>
          <a:noFill/>
        </a:ln>
        <a:effectLst/>
      </c:spPr>
      <c:txPr>
        <a:bodyPr rot="0" spcFirstLastPara="1" vertOverflow="ellipsis" vert="horz" wrap="square" anchor="ctr" anchorCtr="1"/>
        <a:lstStyle/>
        <a:p>
          <a:pPr>
            <a:defRPr sz="1800" b="0" i="0" u="none" strike="noStrike" kern="1200" cap="none" spc="0" normalizeH="0" baseline="0">
              <a:solidFill>
                <a:schemeClr val="tx1">
                  <a:lumMod val="65000"/>
                  <a:lumOff val="35000"/>
                </a:schemeClr>
              </a:solidFill>
              <a:latin typeface="Calibri" panose="020F0502020204030204" pitchFamily="34" charset="0"/>
              <a:ea typeface="+mj-ea"/>
              <a:cs typeface="Calibri" panose="020F0502020204030204" pitchFamily="34" charset="0"/>
            </a:defRPr>
          </a:pPr>
          <a:endParaRPr lang="en-US"/>
        </a:p>
      </c:txPr>
    </c:title>
    <c:autoTitleDeleted val="0"/>
    <c:pivotFmts>
      <c:pivotFmt>
        <c:idx val="0"/>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noFill/>
          <a:ln w="25400" cap="flat" cmpd="sng" algn="ctr">
            <a:solidFill>
              <a:schemeClr val="accent1"/>
            </a:solidFill>
            <a:miter lim="800000"/>
          </a:ln>
          <a:effectLst/>
        </c:spPr>
        <c:marker>
          <c:symbol val="none"/>
        </c:marker>
        <c:dLbl>
          <c:idx val="0"/>
          <c:spPr>
            <a:solidFill>
              <a:schemeClr val="bg2">
                <a:lumMod val="75000"/>
              </a:schemeClr>
            </a:solidFill>
            <a:ln>
              <a:noFill/>
            </a:ln>
            <a:effectLst/>
          </c:spPr>
          <c:txPr>
            <a:bodyPr rot="0" spcFirstLastPara="1" vertOverflow="clip" horzOverflow="clip" vert="horz" wrap="square" lIns="36576" tIns="18288" rIns="36576" bIns="18288"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
        <c:idx val="3"/>
        <c:spPr>
          <a:noFill/>
          <a:ln w="25400" cap="flat" cmpd="sng" algn="ctr">
            <a:solidFill>
              <a:schemeClr val="accent1"/>
            </a:solidFill>
            <a:miter lim="800000"/>
          </a:ln>
          <a:effectLst/>
        </c:spPr>
      </c:pivotFmt>
      <c:pivotFmt>
        <c:idx val="4"/>
        <c:spPr>
          <a:noFill/>
          <a:ln w="25400" cap="flat" cmpd="sng" algn="ctr">
            <a:solidFill>
              <a:schemeClr val="accent1"/>
            </a:solidFill>
            <a:miter lim="800000"/>
          </a:ln>
          <a:effectLst/>
        </c:spPr>
      </c:pivotFmt>
      <c:pivotFmt>
        <c:idx val="5"/>
        <c:spPr>
          <a:noFill/>
          <a:ln w="25400" cap="flat" cmpd="sng" algn="ctr">
            <a:solidFill>
              <a:schemeClr val="accent1"/>
            </a:solidFill>
            <a:miter lim="800000"/>
          </a:ln>
          <a:effectLst/>
        </c:spPr>
      </c:pivotFmt>
      <c:pivotFmt>
        <c:idx val="6"/>
        <c:spPr>
          <a:noFill/>
          <a:ln w="25400" cap="flat" cmpd="sng" algn="ctr">
            <a:solidFill>
              <a:schemeClr val="accent1"/>
            </a:solidFill>
            <a:miter lim="800000"/>
          </a:ln>
          <a:effectLst/>
        </c:spPr>
        <c:marker>
          <c:symbol val="none"/>
        </c:marker>
        <c:dLbl>
          <c:idx val="0"/>
          <c:spPr>
            <a:solidFill>
              <a:schemeClr val="bg2">
                <a:lumMod val="75000"/>
              </a:schemeClr>
            </a:solidFill>
            <a:ln>
              <a:noFill/>
            </a:ln>
            <a:effectLst/>
          </c:spPr>
          <c:txPr>
            <a:bodyPr rot="0" spcFirstLastPara="1" vertOverflow="clip" horzOverflow="clip" vert="horz" wrap="square" lIns="36576" tIns="18288" rIns="36576" bIns="18288"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
        <c:idx val="7"/>
        <c:spPr>
          <a:noFill/>
          <a:ln w="25400" cap="flat" cmpd="sng" algn="ctr">
            <a:solidFill>
              <a:schemeClr val="accent1"/>
            </a:solidFill>
            <a:miter lim="800000"/>
          </a:ln>
          <a:effectLst/>
        </c:spPr>
        <c:marker>
          <c:symbol val="none"/>
        </c:marker>
        <c:dLbl>
          <c:idx val="0"/>
          <c:spPr>
            <a:solidFill>
              <a:schemeClr val="bg2">
                <a:lumMod val="75000"/>
              </a:schemeClr>
            </a:solidFill>
            <a:ln>
              <a:noFill/>
            </a:ln>
            <a:effectLst/>
          </c:spPr>
          <c:txPr>
            <a:bodyPr rot="0" spcFirstLastPara="1" vertOverflow="clip" horzOverflow="clip" vert="horz" wrap="square" lIns="36576" tIns="18288" rIns="36576" bIns="18288"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downArrowCallout">
                  <a:avLst/>
                </a:prstGeom>
                <a:noFill/>
                <a:ln>
                  <a:noFill/>
                </a:ln>
              </c15:spPr>
            </c:ext>
          </c:extLst>
        </c:dLbl>
      </c:pivotFmt>
    </c:pivotFmts>
    <c:plotArea>
      <c:layout>
        <c:manualLayout>
          <c:layoutTarget val="inner"/>
          <c:xMode val="edge"/>
          <c:yMode val="edge"/>
          <c:x val="0.1188727034120735"/>
          <c:y val="0.20768081073199179"/>
          <c:w val="0.81730061111585006"/>
          <c:h val="0.67194295851521224"/>
        </c:manualLayout>
      </c:layout>
      <c:barChart>
        <c:barDir val="col"/>
        <c:grouping val="clustered"/>
        <c:varyColors val="0"/>
        <c:ser>
          <c:idx val="0"/>
          <c:order val="0"/>
          <c:tx>
            <c:strRef>
              <c:f>'8'!$I$3</c:f>
              <c:strCache>
                <c:ptCount val="1"/>
                <c:pt idx="0">
                  <c:v>Total</c:v>
                </c:pt>
              </c:strCache>
            </c:strRef>
          </c:tx>
          <c:spPr>
            <a:solidFill>
              <a:schemeClr val="accent1"/>
            </a:solidFill>
            <a:ln>
              <a:noFill/>
            </a:ln>
            <a:effectLst/>
          </c:spPr>
          <c:invertIfNegative val="0"/>
          <c:dLbls>
            <c:spPr>
              <a:solidFill>
                <a:schemeClr val="tx1"/>
              </a:solidFill>
              <a:ln>
                <a:noFill/>
              </a:ln>
              <a:effectLst/>
            </c:spPr>
            <c:txPr>
              <a:bodyPr rot="0" spcFirstLastPara="1" vertOverflow="clip" horzOverflow="clip" vert="horz" wrap="square" lIns="36576" tIns="18288" rIns="36576" bIns="18288" anchor="ctr" anchorCtr="1">
                <a:spAutoFit/>
              </a:bodyPr>
              <a:lstStyle/>
              <a:p>
                <a:pPr>
                  <a:defRPr sz="1000" b="0" i="0" u="none" strike="noStrike" kern="1200" baseline="0">
                    <a:solidFill>
                      <a:schemeClr val="dk1">
                        <a:lumMod val="75000"/>
                        <a:lumOff val="25000"/>
                      </a:schemeClr>
                    </a:solidFill>
                    <a:latin typeface="Calibri" panose="020F0502020204030204" pitchFamily="34" charset="0"/>
                    <a:ea typeface="+mn-ea"/>
                    <a:cs typeface="Calibri" panose="020F0502020204030204" pitchFamily="34" charset="0"/>
                  </a:defRPr>
                </a:pPr>
                <a:endParaRPr lang="en-US"/>
              </a:p>
            </c:txPr>
            <c:dLblPos val="outEnd"/>
            <c:showLegendKey val="0"/>
            <c:showVal val="1"/>
            <c:showCatName val="0"/>
            <c:showSerName val="0"/>
            <c:showPercent val="0"/>
            <c:showBubbleSize val="0"/>
            <c:separator>, </c:separator>
            <c:showLeaderLines val="0"/>
            <c:extLst>
              <c:ext xmlns:c15="http://schemas.microsoft.com/office/drawing/2012/chart" uri="{CE6537A1-D6FC-4f65-9D91-7224C49458BB}">
                <c15:spPr xmlns:c15="http://schemas.microsoft.com/office/drawing/2012/chart">
                  <a:prstGeom prst="downArrowCallout">
                    <a:avLst/>
                  </a:prstGeom>
                  <a:noFill/>
                  <a:ln>
                    <a:noFill/>
                  </a:ln>
                </c15:spPr>
                <c15:showLeaderLines val="1"/>
                <c15:leaderLines>
                  <c:spPr>
                    <a:ln w="9525">
                      <a:solidFill>
                        <a:schemeClr val="tx1">
                          <a:lumMod val="35000"/>
                          <a:lumOff val="65000"/>
                        </a:schemeClr>
                      </a:solidFill>
                    </a:ln>
                    <a:effectLst/>
                  </c:spPr>
                </c15:leaderLines>
              </c:ext>
            </c:extLst>
          </c:dLbls>
          <c:trendline>
            <c:spPr>
              <a:ln w="19050" cap="rnd">
                <a:solidFill>
                  <a:schemeClr val="accent1"/>
                </a:solidFill>
                <a:round/>
              </a:ln>
              <a:effectLst/>
            </c:spPr>
            <c:trendlineType val="movingAvg"/>
            <c:period val="2"/>
            <c:dispRSqr val="0"/>
            <c:dispEq val="0"/>
          </c:trendline>
          <c:cat>
            <c:strRef>
              <c:f>'8'!$H$4:$H$15</c:f>
              <c:strCache>
                <c:ptCount val="11"/>
                <c:pt idx="0">
                  <c:v>2009</c:v>
                </c:pt>
                <c:pt idx="1">
                  <c:v>2010</c:v>
                </c:pt>
                <c:pt idx="2">
                  <c:v>2011</c:v>
                </c:pt>
                <c:pt idx="3">
                  <c:v>2012</c:v>
                </c:pt>
                <c:pt idx="4">
                  <c:v>2013</c:v>
                </c:pt>
                <c:pt idx="5">
                  <c:v>2014</c:v>
                </c:pt>
                <c:pt idx="6">
                  <c:v>2015</c:v>
                </c:pt>
                <c:pt idx="7">
                  <c:v>2016</c:v>
                </c:pt>
                <c:pt idx="8">
                  <c:v>2017</c:v>
                </c:pt>
                <c:pt idx="9">
                  <c:v>2018</c:v>
                </c:pt>
                <c:pt idx="10">
                  <c:v>2019</c:v>
                </c:pt>
              </c:strCache>
            </c:strRef>
          </c:cat>
          <c:val>
            <c:numRef>
              <c:f>'8'!$I$4:$I$15</c:f>
              <c:numCache>
                <c:formatCode>0.00%</c:formatCode>
                <c:ptCount val="11"/>
                <c:pt idx="0">
                  <c:v>3.5802914521224842E-3</c:v>
                </c:pt>
                <c:pt idx="1">
                  <c:v>2.6879516360018802E-2</c:v>
                </c:pt>
                <c:pt idx="2">
                  <c:v>6.6574289681108081E-2</c:v>
                </c:pt>
                <c:pt idx="3">
                  <c:v>0.10717916762323308</c:v>
                </c:pt>
                <c:pt idx="4">
                  <c:v>0.11357449739267325</c:v>
                </c:pt>
                <c:pt idx="5">
                  <c:v>0.16167338996206532</c:v>
                </c:pt>
                <c:pt idx="6">
                  <c:v>0.15880095765963728</c:v>
                </c:pt>
                <c:pt idx="7">
                  <c:v>0.12615197927257224</c:v>
                </c:pt>
                <c:pt idx="8">
                  <c:v>0.12919112743651132</c:v>
                </c:pt>
                <c:pt idx="9">
                  <c:v>0.10224328490374208</c:v>
                </c:pt>
                <c:pt idx="10">
                  <c:v>4.1514982563160717E-3</c:v>
                </c:pt>
              </c:numCache>
            </c:numRef>
          </c:val>
          <c:extLst>
            <c:ext xmlns:c16="http://schemas.microsoft.com/office/drawing/2014/chart" uri="{C3380CC4-5D6E-409C-BE32-E72D297353CC}">
              <c16:uniqueId val="{00000000-A630-46D9-AF21-9CBCFA72EAA3}"/>
            </c:ext>
          </c:extLst>
        </c:ser>
        <c:dLbls>
          <c:dLblPos val="ctr"/>
          <c:showLegendKey val="0"/>
          <c:showVal val="1"/>
          <c:showCatName val="0"/>
          <c:showSerName val="0"/>
          <c:showPercent val="0"/>
          <c:showBubbleSize val="0"/>
        </c:dLbls>
        <c:gapWidth val="100"/>
        <c:overlap val="11"/>
        <c:axId val="1226307072"/>
        <c:axId val="1226303744"/>
      </c:barChart>
      <c:catAx>
        <c:axId val="12263070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cap="none" spc="0" normalizeH="0" baseline="0">
                <a:solidFill>
                  <a:schemeClr val="tx1">
                    <a:lumMod val="65000"/>
                    <a:lumOff val="35000"/>
                  </a:schemeClr>
                </a:solidFill>
                <a:latin typeface="Calibri" panose="020F0502020204030204" pitchFamily="34" charset="0"/>
                <a:ea typeface="+mn-ea"/>
                <a:cs typeface="Calibri" panose="020F0502020204030204" pitchFamily="34" charset="0"/>
              </a:defRPr>
            </a:pPr>
            <a:endParaRPr lang="en-US"/>
          </a:p>
        </c:txPr>
        <c:crossAx val="1226303744"/>
        <c:crosses val="autoZero"/>
        <c:auto val="1"/>
        <c:lblAlgn val="ctr"/>
        <c:lblOffset val="100"/>
        <c:noMultiLvlLbl val="0"/>
      </c:catAx>
      <c:valAx>
        <c:axId val="1226303744"/>
        <c:scaling>
          <c:orientation val="minMax"/>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Calibri" panose="020F0502020204030204" pitchFamily="34" charset="0"/>
                <a:ea typeface="+mn-ea"/>
                <a:cs typeface="Calibri" panose="020F0502020204030204" pitchFamily="34" charset="0"/>
              </a:defRPr>
            </a:pPr>
            <a:endParaRPr lang="en-US"/>
          </a:p>
        </c:txPr>
        <c:crossAx val="1226307072"/>
        <c:crosses val="autoZero"/>
        <c:crossBetween val="between"/>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accent1">
          <a:lumMod val="20000"/>
          <a:lumOff val="80000"/>
        </a:schemeClr>
      </a:solidFill>
    </a:ln>
    <a:effectLst/>
  </c:spPr>
  <c:txPr>
    <a:bodyPr/>
    <a:lstStyle/>
    <a:p>
      <a:pPr>
        <a:defRPr>
          <a:latin typeface="Calibri" panose="020F0502020204030204" pitchFamily="34" charset="0"/>
          <a:cs typeface="Calibri" panose="020F0502020204030204" pitchFamily="34" charset="0"/>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37">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38100" cap="flat" cmpd="dbl" algn="ctr">
        <a:solidFill>
          <a:schemeClr val="phClr"/>
        </a:solidFill>
        <a:miter lim="800000"/>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lt1"/>
        </a:solidFill>
        <a:round/>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tx1"/>
    </cs:fontRef>
    <cs:spPr>
      <a:ln w="9525">
        <a:solidFill>
          <a:schemeClr val="tx1">
            <a:lumMod val="35000"/>
            <a:lumOff val="65000"/>
          </a:schemeClr>
        </a:solidFill>
      </a:ln>
    </cs:spPr>
  </cs:dropLine>
  <cs:errorBar>
    <cs:lnRef idx="0"/>
    <cs:fillRef idx="0"/>
    <cs:effectRef idx="0"/>
    <cs:fontRef idx="minor">
      <a:schemeClr val="tx1"/>
    </cs:fontRef>
    <cs:spPr>
      <a:ln w="9525">
        <a:solidFill>
          <a:schemeClr val="tx1">
            <a:lumMod val="65000"/>
            <a:lumOff val="35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alpha val="32000"/>
          </a:schemeClr>
        </a:solidFill>
        <a:round/>
      </a:ln>
    </cs:spPr>
  </cs:gridlineMajor>
  <cs:gridlineMinor>
    <cs:lnRef idx="0"/>
    <cs:fillRef idx="0"/>
    <cs:effectRef idx="0"/>
    <cs:fontRef idx="minor">
      <a:schemeClr val="tx1"/>
    </cs:fontRef>
    <cs:spPr>
      <a:ln>
        <a:solidFill>
          <a:schemeClr val="tx1">
            <a:lumMod val="5000"/>
            <a:lumOff val="95000"/>
            <a:alpha val="32000"/>
          </a:schemeClr>
        </a:solidFill>
      </a:ln>
    </cs:spPr>
  </cs:gridlineMinor>
  <cs:hiLoLine>
    <cs:lnRef idx="0"/>
    <cs:fillRef idx="0"/>
    <cs:effectRef idx="0"/>
    <cs:fontRef idx="minor">
      <a:schemeClr val="tx1"/>
    </cs:fontRef>
    <cs:spPr>
      <a:ln w="9525">
        <a:solidFill>
          <a:schemeClr val="tx1"/>
        </a:solidFill>
      </a:ln>
    </cs:spPr>
  </cs:hiLoLine>
  <cs:leaderLine>
    <cs:lnRef idx="0"/>
    <cs:fillRef idx="0"/>
    <cs:effectRef idx="0"/>
    <cs:fontRef idx="minor">
      <a:schemeClr val="tx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cs:fontRef>
    <cs:spPr>
      <a:ln w="3175" cap="flat" cmpd="sng" algn="ctr">
        <a:solidFill>
          <a:schemeClr val="tx1">
            <a:lumMod val="15000"/>
            <a:lumOff val="85000"/>
          </a:schemeClr>
        </a:solidFill>
        <a:round/>
        <a:tailEnd type="none" w="med" len="lg"/>
      </a:ln>
    </cs:spPr>
    <cs:defRPr sz="1197" kern="1200"/>
  </cs:seriesAxis>
  <cs:seriesLine>
    <cs:lnRef idx="0"/>
    <cs:fillRef idx="0"/>
    <cs:effectRef idx="0"/>
    <cs:fontRef idx="minor">
      <a:schemeClr val="tx1"/>
    </cs:fontRef>
    <cs:spPr>
      <a:ln w="9525">
        <a:solidFill>
          <a:schemeClr val="tx1">
            <a:lumMod val="35000"/>
            <a:lumOff val="65000"/>
          </a:schemeClr>
        </a:solidFill>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tx1"/>
    </cs:fontRef>
    <cs:spPr>
      <a:ln w="12700" cap="rnd"/>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drawings/drawing1.xml><?xml version="1.0" encoding="utf-8"?>
<c:userShapes xmlns:c="http://schemas.openxmlformats.org/drawingml/2006/chart">
  <cdr:relSizeAnchor xmlns:cdr="http://schemas.openxmlformats.org/drawingml/2006/chartDrawing">
    <cdr:from>
      <cdr:x>0.54055</cdr:x>
      <cdr:y>0.13534</cdr:y>
    </cdr:from>
    <cdr:to>
      <cdr:x>0.67042</cdr:x>
      <cdr:y>0.3011</cdr:y>
    </cdr:to>
    <cdr:sp macro="" textlink="">
      <cdr:nvSpPr>
        <cdr:cNvPr id="2" name="TextBox 1">
          <a:extLst xmlns:a="http://schemas.openxmlformats.org/drawingml/2006/main">
            <a:ext uri="{FF2B5EF4-FFF2-40B4-BE49-F238E27FC236}">
              <a16:creationId xmlns:a16="http://schemas.microsoft.com/office/drawing/2014/main" id="{6F0245BF-E99F-781B-8A8B-EF5C84A87250}"/>
            </a:ext>
          </a:extLst>
        </cdr:cNvPr>
        <cdr:cNvSpPr txBox="1"/>
      </cdr:nvSpPr>
      <cdr:spPr>
        <a:xfrm xmlns:a="http://schemas.openxmlformats.org/drawingml/2006/main">
          <a:off x="3171648" y="622200"/>
          <a:ext cx="762000" cy="762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IN" sz="1100" dirty="0"/>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2/9/2025</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2/9/2025</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3"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7" indent="0" algn="ctr">
              <a:buNone/>
              <a:defRPr>
                <a:solidFill>
                  <a:schemeClr val="tx1">
                    <a:tint val="75000"/>
                  </a:schemeClr>
                </a:solidFill>
              </a:defRPr>
            </a:lvl2pPr>
            <a:lvl3pPr marL="914415" indent="0" algn="ctr">
              <a:buNone/>
              <a:defRPr>
                <a:solidFill>
                  <a:schemeClr val="tx1">
                    <a:tint val="75000"/>
                  </a:schemeClr>
                </a:solidFill>
              </a:defRPr>
            </a:lvl3pPr>
            <a:lvl4pPr marL="1371621" indent="0" algn="ctr">
              <a:buNone/>
              <a:defRPr>
                <a:solidFill>
                  <a:schemeClr val="tx1">
                    <a:tint val="75000"/>
                  </a:schemeClr>
                </a:solidFill>
              </a:defRPr>
            </a:lvl4pPr>
            <a:lvl5pPr marL="1828831" indent="0" algn="ctr">
              <a:buNone/>
              <a:defRPr>
                <a:solidFill>
                  <a:schemeClr val="tx1">
                    <a:tint val="75000"/>
                  </a:schemeClr>
                </a:solidFill>
              </a:defRPr>
            </a:lvl5pPr>
            <a:lvl6pPr marL="2286038" indent="0" algn="ctr">
              <a:buNone/>
              <a:defRPr>
                <a:solidFill>
                  <a:schemeClr val="tx1">
                    <a:tint val="75000"/>
                  </a:schemeClr>
                </a:solidFill>
              </a:defRPr>
            </a:lvl6pPr>
            <a:lvl7pPr marL="2743246" indent="0" algn="ctr">
              <a:buNone/>
              <a:defRPr>
                <a:solidFill>
                  <a:schemeClr val="tx1">
                    <a:tint val="75000"/>
                  </a:schemeClr>
                </a:solidFill>
              </a:defRPr>
            </a:lvl7pPr>
            <a:lvl8pPr marL="3200453" indent="0" algn="ctr">
              <a:buNone/>
              <a:defRPr>
                <a:solidFill>
                  <a:schemeClr val="tx1">
                    <a:tint val="75000"/>
                  </a:schemeClr>
                </a:solidFill>
              </a:defRPr>
            </a:lvl8pPr>
            <a:lvl9pPr marL="365766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8D516F5F-F71A-4F63-AA98-131271BA05FA}" type="datetime1">
              <a:rPr lang="en-US" smtClean="0"/>
              <a:t>2/9/2025</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3" y="381001"/>
            <a:ext cx="1524000"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3"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E42E0A0B-F968-40AB-A819-E061E0CD2AD2}" type="datetime1">
              <a:rPr lang="en-US" smtClean="0"/>
              <a:t>2/9/2025</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BEC6538D-2BD2-4020-9212-842D2977AC82}" type="datetime1">
              <a:rPr lang="en-US" smtClean="0"/>
              <a:t>2/9/2025</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6" y="2514600"/>
            <a:ext cx="8692398"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5" y="5410204"/>
            <a:ext cx="8687333" cy="609601"/>
          </a:xfrm>
        </p:spPr>
        <p:txBody>
          <a:bodyPr anchor="t">
            <a:normAutofit/>
          </a:bodyPr>
          <a:lstStyle>
            <a:lvl1pPr marL="0" indent="0">
              <a:spcBef>
                <a:spcPts val="0"/>
              </a:spcBef>
              <a:buNone/>
              <a:defRPr sz="2000" cap="all" spc="200" baseline="0">
                <a:solidFill>
                  <a:schemeClr val="accent1"/>
                </a:solidFill>
              </a:defRPr>
            </a:lvl1pPr>
            <a:lvl2pPr marL="457207" indent="0">
              <a:buNone/>
              <a:defRPr sz="1800">
                <a:solidFill>
                  <a:schemeClr val="tx1">
                    <a:tint val="75000"/>
                  </a:schemeClr>
                </a:solidFill>
              </a:defRPr>
            </a:lvl2pPr>
            <a:lvl3pPr marL="914415" indent="0">
              <a:buNone/>
              <a:defRPr sz="1600">
                <a:solidFill>
                  <a:schemeClr val="tx1">
                    <a:tint val="75000"/>
                  </a:schemeClr>
                </a:solidFill>
              </a:defRPr>
            </a:lvl3pPr>
            <a:lvl4pPr marL="1371621" indent="0">
              <a:buNone/>
              <a:defRPr sz="1400">
                <a:solidFill>
                  <a:schemeClr val="tx1">
                    <a:tint val="75000"/>
                  </a:schemeClr>
                </a:solidFill>
              </a:defRPr>
            </a:lvl4pPr>
            <a:lvl5pPr marL="1828831" indent="0">
              <a:buNone/>
              <a:defRPr sz="1400">
                <a:solidFill>
                  <a:schemeClr val="tx1">
                    <a:tint val="75000"/>
                  </a:schemeClr>
                </a:solidFill>
              </a:defRPr>
            </a:lvl5pPr>
            <a:lvl6pPr marL="2286038" indent="0">
              <a:buNone/>
              <a:defRPr sz="1400">
                <a:solidFill>
                  <a:schemeClr val="tx1">
                    <a:tint val="75000"/>
                  </a:schemeClr>
                </a:solidFill>
              </a:defRPr>
            </a:lvl6pPr>
            <a:lvl7pPr marL="2743246" indent="0">
              <a:buNone/>
              <a:defRPr sz="1400">
                <a:solidFill>
                  <a:schemeClr val="tx1">
                    <a:tint val="75000"/>
                  </a:schemeClr>
                </a:solidFill>
              </a:defRPr>
            </a:lvl7pPr>
            <a:lvl8pPr marL="3200453" indent="0">
              <a:buNone/>
              <a:defRPr sz="1400">
                <a:solidFill>
                  <a:schemeClr val="tx1">
                    <a:tint val="75000"/>
                  </a:schemeClr>
                </a:solidFill>
              </a:defRPr>
            </a:lvl8pPr>
            <a:lvl9pPr marL="365766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C6E4A173-4B17-4B8E-9C55-1A625FB967F5}" type="datetime1">
              <a:rPr lang="en-US" smtClean="0"/>
              <a:t>2/9/2025</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3" y="1905001"/>
            <a:ext cx="4419599" cy="4114800"/>
          </a:xfrm>
        </p:spPr>
        <p:txBody>
          <a:bodyPr>
            <a:normAutofit/>
          </a:bodyPr>
          <a:lstStyle>
            <a:lvl1pPr>
              <a:defRPr sz="2399"/>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4" y="1905001"/>
            <a:ext cx="4419599" cy="4114800"/>
          </a:xfrm>
        </p:spPr>
        <p:txBody>
          <a:bodyPr>
            <a:normAutofit/>
          </a:bodyPr>
          <a:lstStyle>
            <a:lvl1pPr>
              <a:defRPr sz="2399"/>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6213C4E0-F99B-4849-B3D6-ED444A82E9C0}" type="datetime1">
              <a:rPr lang="en-US" smtClean="0"/>
              <a:t>2/9/2025</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2"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7" indent="0">
              <a:buNone/>
              <a:defRPr sz="2000" b="1"/>
            </a:lvl2pPr>
            <a:lvl3pPr marL="914415" indent="0">
              <a:buNone/>
              <a:defRPr sz="1800" b="1"/>
            </a:lvl3pPr>
            <a:lvl4pPr marL="1371621" indent="0">
              <a:buNone/>
              <a:defRPr sz="1600" b="1"/>
            </a:lvl4pPr>
            <a:lvl5pPr marL="1828831" indent="0">
              <a:buNone/>
              <a:defRPr sz="1600" b="1"/>
            </a:lvl5pPr>
            <a:lvl6pPr marL="2286038" indent="0">
              <a:buNone/>
              <a:defRPr sz="1600" b="1"/>
            </a:lvl6pPr>
            <a:lvl7pPr marL="2743246" indent="0">
              <a:buNone/>
              <a:defRPr sz="1600" b="1"/>
            </a:lvl7pPr>
            <a:lvl8pPr marL="3200453" indent="0">
              <a:buNone/>
              <a:defRPr sz="1600" b="1"/>
            </a:lvl8pPr>
            <a:lvl9pPr marL="365766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2" y="2743201"/>
            <a:ext cx="4416552" cy="3276600"/>
          </a:xfrm>
        </p:spPr>
        <p:txBody>
          <a:bodyPr>
            <a:normAutofit/>
          </a:bodyPr>
          <a:lstStyle>
            <a:lvl1pPr>
              <a:defRPr sz="2399"/>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2"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7" indent="0">
              <a:buNone/>
              <a:defRPr sz="2000" b="1"/>
            </a:lvl2pPr>
            <a:lvl3pPr marL="914415" indent="0">
              <a:buNone/>
              <a:defRPr sz="1800" b="1"/>
            </a:lvl3pPr>
            <a:lvl4pPr marL="1371621" indent="0">
              <a:buNone/>
              <a:defRPr sz="1600" b="1"/>
            </a:lvl4pPr>
            <a:lvl5pPr marL="1828831" indent="0">
              <a:buNone/>
              <a:defRPr sz="1600" b="1"/>
            </a:lvl5pPr>
            <a:lvl6pPr marL="2286038" indent="0">
              <a:buNone/>
              <a:defRPr sz="1600" b="1"/>
            </a:lvl6pPr>
            <a:lvl7pPr marL="2743246" indent="0">
              <a:buNone/>
              <a:defRPr sz="1600" b="1"/>
            </a:lvl7pPr>
            <a:lvl8pPr marL="3200453" indent="0">
              <a:buNone/>
              <a:defRPr sz="1600" b="1"/>
            </a:lvl8pPr>
            <a:lvl9pPr marL="365766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2" y="2743201"/>
            <a:ext cx="4416552" cy="3276600"/>
          </a:xfrm>
        </p:spPr>
        <p:txBody>
          <a:bodyPr>
            <a:normAutofit/>
          </a:bodyPr>
          <a:lstStyle>
            <a:lvl1pPr>
              <a:defRPr sz="2399"/>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64898F61-5098-4AF6-A000-D3BF3BBFE768}" type="datetime1">
              <a:rPr lang="en-US" smtClean="0"/>
              <a:t>2/9/2025</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8E814142-8E13-487E-9160-4F3710D325B1}" type="datetime1">
              <a:rPr lang="en-US" smtClean="0"/>
              <a:t>2/9/2025</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63D78D0B-4AB0-4AA1-864A-B5ECD3E79BD1}" type="datetime1">
              <a:rPr lang="en-US" smtClean="0"/>
              <a:t>2/9/2025</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5"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5" y="4648200"/>
            <a:ext cx="3581399" cy="1371600"/>
          </a:xfrm>
        </p:spPr>
        <p:txBody>
          <a:bodyPr>
            <a:normAutofit/>
          </a:bodyPr>
          <a:lstStyle>
            <a:lvl1pPr marL="0" indent="0">
              <a:lnSpc>
                <a:spcPct val="90000"/>
              </a:lnSpc>
              <a:spcBef>
                <a:spcPts val="1200"/>
              </a:spcBef>
              <a:buNone/>
              <a:defRPr sz="1800"/>
            </a:lvl1pPr>
            <a:lvl2pPr marL="457207" indent="0">
              <a:buNone/>
              <a:defRPr sz="1200"/>
            </a:lvl2pPr>
            <a:lvl3pPr marL="914415" indent="0">
              <a:buNone/>
              <a:defRPr sz="1000"/>
            </a:lvl3pPr>
            <a:lvl4pPr marL="1371621" indent="0">
              <a:buNone/>
              <a:defRPr sz="900"/>
            </a:lvl4pPr>
            <a:lvl5pPr marL="1828831" indent="0">
              <a:buNone/>
              <a:defRPr sz="900"/>
            </a:lvl5pPr>
            <a:lvl6pPr marL="2286038" indent="0">
              <a:buNone/>
              <a:defRPr sz="900"/>
            </a:lvl6pPr>
            <a:lvl7pPr marL="2743246" indent="0">
              <a:buNone/>
              <a:defRPr sz="900"/>
            </a:lvl7pPr>
            <a:lvl8pPr marL="3200453" indent="0">
              <a:buNone/>
              <a:defRPr sz="900"/>
            </a:lvl8pPr>
            <a:lvl9pPr marL="365766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799" cy="5334000"/>
          </a:xfrm>
        </p:spPr>
        <p:txBody>
          <a:bodyPr>
            <a:normAutofit/>
          </a:bodyPr>
          <a:lstStyle>
            <a:lvl1pPr>
              <a:defRPr sz="2399"/>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F9AD1B64-7472-4DC9-B869-DC5DAD0F90ED}" type="datetime1">
              <a:rPr lang="en-US" smtClean="0"/>
              <a:t>2/9/2025</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5"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5" y="4648200"/>
            <a:ext cx="3581399" cy="1371600"/>
          </a:xfrm>
        </p:spPr>
        <p:txBody>
          <a:bodyPr>
            <a:normAutofit/>
          </a:bodyPr>
          <a:lstStyle>
            <a:lvl1pPr marL="0" indent="0">
              <a:lnSpc>
                <a:spcPct val="90000"/>
              </a:lnSpc>
              <a:spcBef>
                <a:spcPts val="1200"/>
              </a:spcBef>
              <a:buNone/>
              <a:defRPr sz="1800"/>
            </a:lvl1pPr>
            <a:lvl2pPr marL="457207" indent="0">
              <a:buNone/>
              <a:defRPr sz="1200"/>
            </a:lvl2pPr>
            <a:lvl3pPr marL="914415" indent="0">
              <a:buNone/>
              <a:defRPr sz="1000"/>
            </a:lvl3pPr>
            <a:lvl4pPr marL="1371621" indent="0">
              <a:buNone/>
              <a:defRPr sz="900"/>
            </a:lvl4pPr>
            <a:lvl5pPr marL="1828831" indent="0">
              <a:buNone/>
              <a:defRPr sz="900"/>
            </a:lvl5pPr>
            <a:lvl6pPr marL="2286038" indent="0">
              <a:buNone/>
              <a:defRPr sz="900"/>
            </a:lvl6pPr>
            <a:lvl7pPr marL="2743246" indent="0">
              <a:buNone/>
              <a:defRPr sz="900"/>
            </a:lvl7pPr>
            <a:lvl8pPr marL="3200453" indent="0">
              <a:buNone/>
              <a:defRPr sz="900"/>
            </a:lvl8pPr>
            <a:lvl9pPr marL="365766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399"/>
            </a:lvl1pPr>
            <a:lvl2pPr marL="457207" indent="0">
              <a:buNone/>
              <a:defRPr sz="2801"/>
            </a:lvl2pPr>
            <a:lvl3pPr marL="914415" indent="0">
              <a:buNone/>
              <a:defRPr sz="2399"/>
            </a:lvl3pPr>
            <a:lvl4pPr marL="1371621" indent="0">
              <a:buNone/>
              <a:defRPr sz="2000"/>
            </a:lvl4pPr>
            <a:lvl5pPr marL="1828831" indent="0">
              <a:buNone/>
              <a:defRPr sz="2000"/>
            </a:lvl5pPr>
            <a:lvl6pPr marL="2286038" indent="0">
              <a:buNone/>
              <a:defRPr sz="2000"/>
            </a:lvl6pPr>
            <a:lvl7pPr marL="2743246" indent="0">
              <a:buNone/>
              <a:defRPr sz="2000"/>
            </a:lvl7pPr>
            <a:lvl8pPr marL="3200453" indent="0">
              <a:buNone/>
              <a:defRPr sz="2000"/>
            </a:lvl8pPr>
            <a:lvl9pPr marL="365766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9545F9B0-4A80-4E2E-98E1-A7E459916E56}" type="datetime1">
              <a:rPr lang="en-US" smtClean="0"/>
              <a:t>2/9/2025</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6"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4" y="6400800"/>
            <a:ext cx="6553200"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4"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077F914-116B-4BE1-8A64-074197B8F850}" type="datetime1">
              <a:rPr lang="en-US" smtClean="0"/>
              <a:t>2/9/2025</a:t>
            </a:fld>
            <a:endParaRPr lang="en-US"/>
          </a:p>
        </p:txBody>
      </p:sp>
      <p:sp>
        <p:nvSpPr>
          <p:cNvPr id="6" name="Slide Number Placeholder 5"/>
          <p:cNvSpPr>
            <a:spLocks noGrp="1"/>
          </p:cNvSpPr>
          <p:nvPr>
            <p:ph type="sldNum" sz="quarter" idx="4"/>
          </p:nvPr>
        </p:nvSpPr>
        <p:spPr>
          <a:xfrm>
            <a:off x="9828211" y="6400800"/>
            <a:ext cx="838202"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15"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41" indent="-223841" algn="l" defTabSz="914415" rtl="0" eaLnBrk="1" latinLnBrk="0" hangingPunct="1">
        <a:lnSpc>
          <a:spcPct val="90000"/>
        </a:lnSpc>
        <a:spcBef>
          <a:spcPts val="1800"/>
        </a:spcBef>
        <a:buClr>
          <a:schemeClr val="accent1"/>
        </a:buClr>
        <a:buSzPct val="100000"/>
        <a:buFont typeface="Arial" pitchFamily="34" charset="0"/>
        <a:buChar char="•"/>
        <a:defRPr sz="2399" kern="1200">
          <a:solidFill>
            <a:schemeClr val="tx1"/>
          </a:solidFill>
          <a:latin typeface="+mn-lt"/>
          <a:ea typeface="+mn-ea"/>
          <a:cs typeface="+mn-cs"/>
        </a:defRPr>
      </a:lvl1pPr>
      <a:lvl2pPr marL="463557" indent="-231779" algn="l" defTabSz="914415"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36" indent="-219079" algn="l" defTabSz="914415"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64" indent="-174628" algn="l" defTabSz="914415"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305" indent="-173041" algn="l" defTabSz="914415"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28" indent="-173739" algn="l" defTabSz="914415"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67" indent="-173739" algn="l" defTabSz="914415"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506" indent="-173739" algn="l" defTabSz="914415"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44" indent="-173739" algn="l" defTabSz="914415"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15" rtl="0" eaLnBrk="1" latinLnBrk="0" hangingPunct="1">
        <a:defRPr sz="1800" kern="1200">
          <a:solidFill>
            <a:schemeClr val="tx1"/>
          </a:solidFill>
          <a:latin typeface="+mn-lt"/>
          <a:ea typeface="+mn-ea"/>
          <a:cs typeface="+mn-cs"/>
        </a:defRPr>
      </a:lvl1pPr>
      <a:lvl2pPr marL="457207" algn="l" defTabSz="914415" rtl="0" eaLnBrk="1" latinLnBrk="0" hangingPunct="1">
        <a:defRPr sz="1800" kern="1200">
          <a:solidFill>
            <a:schemeClr val="tx1"/>
          </a:solidFill>
          <a:latin typeface="+mn-lt"/>
          <a:ea typeface="+mn-ea"/>
          <a:cs typeface="+mn-cs"/>
        </a:defRPr>
      </a:lvl2pPr>
      <a:lvl3pPr marL="914415" algn="l" defTabSz="914415" rtl="0" eaLnBrk="1" latinLnBrk="0" hangingPunct="1">
        <a:defRPr sz="1800" kern="1200">
          <a:solidFill>
            <a:schemeClr val="tx1"/>
          </a:solidFill>
          <a:latin typeface="+mn-lt"/>
          <a:ea typeface="+mn-ea"/>
          <a:cs typeface="+mn-cs"/>
        </a:defRPr>
      </a:lvl3pPr>
      <a:lvl4pPr marL="1371621" algn="l" defTabSz="914415" rtl="0" eaLnBrk="1" latinLnBrk="0" hangingPunct="1">
        <a:defRPr sz="1800" kern="1200">
          <a:solidFill>
            <a:schemeClr val="tx1"/>
          </a:solidFill>
          <a:latin typeface="+mn-lt"/>
          <a:ea typeface="+mn-ea"/>
          <a:cs typeface="+mn-cs"/>
        </a:defRPr>
      </a:lvl4pPr>
      <a:lvl5pPr marL="1828831" algn="l" defTabSz="914415" rtl="0" eaLnBrk="1" latinLnBrk="0" hangingPunct="1">
        <a:defRPr sz="1800" kern="1200">
          <a:solidFill>
            <a:schemeClr val="tx1"/>
          </a:solidFill>
          <a:latin typeface="+mn-lt"/>
          <a:ea typeface="+mn-ea"/>
          <a:cs typeface="+mn-cs"/>
        </a:defRPr>
      </a:lvl5pPr>
      <a:lvl6pPr marL="2286038" algn="l" defTabSz="914415" rtl="0" eaLnBrk="1" latinLnBrk="0" hangingPunct="1">
        <a:defRPr sz="1800" kern="1200">
          <a:solidFill>
            <a:schemeClr val="tx1"/>
          </a:solidFill>
          <a:latin typeface="+mn-lt"/>
          <a:ea typeface="+mn-ea"/>
          <a:cs typeface="+mn-cs"/>
        </a:defRPr>
      </a:lvl6pPr>
      <a:lvl7pPr marL="2743246" algn="l" defTabSz="914415" rtl="0" eaLnBrk="1" latinLnBrk="0" hangingPunct="1">
        <a:defRPr sz="1800" kern="1200">
          <a:solidFill>
            <a:schemeClr val="tx1"/>
          </a:solidFill>
          <a:latin typeface="+mn-lt"/>
          <a:ea typeface="+mn-ea"/>
          <a:cs typeface="+mn-cs"/>
        </a:defRPr>
      </a:lvl7pPr>
      <a:lvl8pPr marL="3200453" algn="l" defTabSz="914415" rtl="0" eaLnBrk="1" latinLnBrk="0" hangingPunct="1">
        <a:defRPr sz="1800" kern="1200">
          <a:solidFill>
            <a:schemeClr val="tx1"/>
          </a:solidFill>
          <a:latin typeface="+mn-lt"/>
          <a:ea typeface="+mn-ea"/>
          <a:cs typeface="+mn-cs"/>
        </a:defRPr>
      </a:lvl8pPr>
      <a:lvl9pPr marL="3657660" algn="l" defTabSz="914415"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hart" Target="../charts/chart3.xml"/><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1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hart" Target="../charts/chart6.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8.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hart" Target="../charts/chart8.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8.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chart" Target="../charts/char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054412" y="2403000"/>
            <a:ext cx="10080000" cy="2052000"/>
          </a:xfrm>
        </p:spPr>
        <p:txBody>
          <a:bodyPr>
            <a:normAutofit/>
          </a:bodyPr>
          <a:lstStyle/>
          <a:p>
            <a:pPr algn="ctr"/>
            <a:r>
              <a:rPr lang="en-US" sz="4800" b="1" dirty="0">
                <a:latin typeface="Times New Roman" panose="02020603050405020304" pitchFamily="18" charset="0"/>
                <a:cs typeface="Times New Roman" panose="02020603050405020304" pitchFamily="18" charset="0"/>
              </a:rPr>
              <a:t>KICKSTARTER</a:t>
            </a:r>
            <a:br>
              <a:rPr lang="en-US" sz="4800" b="1" dirty="0">
                <a:latin typeface="Times New Roman" panose="02020603050405020304" pitchFamily="18" charset="0"/>
                <a:cs typeface="Times New Roman" panose="02020603050405020304" pitchFamily="18" charset="0"/>
              </a:rPr>
            </a:br>
            <a:br>
              <a:rPr lang="en-US" sz="4800" b="1" dirty="0">
                <a:latin typeface="Times New Roman" panose="02020603050405020304" pitchFamily="18" charset="0"/>
                <a:cs typeface="Times New Roman" panose="02020603050405020304" pitchFamily="18" charset="0"/>
              </a:rPr>
            </a:br>
            <a:r>
              <a:rPr lang="en-US" sz="4800" b="1" dirty="0">
                <a:latin typeface="Times New Roman" panose="02020603050405020304" pitchFamily="18" charset="0"/>
                <a:cs typeface="Times New Roman" panose="02020603050405020304" pitchFamily="18" charset="0"/>
              </a:rPr>
              <a:t> CROWDFUNDING PROJECT</a:t>
            </a:r>
          </a:p>
        </p:txBody>
      </p:sp>
      <p:pic>
        <p:nvPicPr>
          <p:cNvPr id="12" name="Picture 11">
            <a:extLst>
              <a:ext uri="{FF2B5EF4-FFF2-40B4-BE49-F238E27FC236}">
                <a16:creationId xmlns:a16="http://schemas.microsoft.com/office/drawing/2014/main" id="{A9D66C0D-CCE0-44E9-978C-90D6ABBACE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80827" y="5791201"/>
            <a:ext cx="2808001" cy="1013583"/>
          </a:xfrm>
          <a:prstGeom prst="rect">
            <a:avLst/>
          </a:prstGeom>
          <a:ln>
            <a:noFill/>
          </a:ln>
          <a:effectLst>
            <a:softEdge rad="112500"/>
          </a:effectLst>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B0D989FD-6511-44A4-DFDD-2260FA534C83}"/>
              </a:ext>
            </a:extLst>
          </p:cNvPr>
          <p:cNvGraphicFramePr/>
          <p:nvPr>
            <p:extLst>
              <p:ext uri="{D42A27DB-BD31-4B8C-83A1-F6EECF244321}">
                <p14:modId xmlns:p14="http://schemas.microsoft.com/office/powerpoint/2010/main" val="2654246224"/>
              </p:ext>
            </p:extLst>
          </p:nvPr>
        </p:nvGraphicFramePr>
        <p:xfrm>
          <a:off x="2322511" y="1464526"/>
          <a:ext cx="7543800" cy="4673474"/>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4D64EA43-90B3-4F2C-969B-D7F883121E45}"/>
              </a:ext>
            </a:extLst>
          </p:cNvPr>
          <p:cNvSpPr txBox="1"/>
          <p:nvPr/>
        </p:nvSpPr>
        <p:spPr>
          <a:xfrm>
            <a:off x="4206872" y="2046937"/>
            <a:ext cx="5638801" cy="1754326"/>
          </a:xfrm>
          <a:prstGeom prst="rect">
            <a:avLst/>
          </a:prstGeom>
          <a:noFill/>
        </p:spPr>
        <p:txBody>
          <a:bodyPr wrap="square">
            <a:spAutoFit/>
          </a:bodyPr>
          <a:lstStyle/>
          <a:p>
            <a:pPr algn="l"/>
            <a:r>
              <a:rPr lang="en-US" dirty="0">
                <a:latin typeface="Calibri" panose="020F0502020204030204" pitchFamily="34" charset="0"/>
                <a:cs typeface="Calibri" panose="020F0502020204030204" pitchFamily="34" charset="0"/>
              </a:rPr>
              <a:t>The top 5 states with the highest number of projects are:</a:t>
            </a:r>
          </a:p>
          <a:p>
            <a:pPr algn="l">
              <a:buFont typeface="+mj-lt"/>
              <a:buAutoNum type="arabicPeriod"/>
            </a:pPr>
            <a:r>
              <a:rPr lang="en-US" dirty="0">
                <a:latin typeface="Calibri" panose="020F0502020204030204" pitchFamily="34" charset="0"/>
                <a:cs typeface="Calibri" panose="020F0502020204030204" pitchFamily="34" charset="0"/>
              </a:rPr>
              <a:t>California (CA)</a:t>
            </a:r>
          </a:p>
          <a:p>
            <a:pPr>
              <a:buFont typeface="+mj-lt"/>
              <a:buAutoNum type="arabicPeriod"/>
            </a:pPr>
            <a:r>
              <a:rPr lang="en-US" dirty="0">
                <a:latin typeface="Calibri" panose="020F0502020204030204" pitchFamily="34" charset="0"/>
                <a:cs typeface="Calibri" panose="020F0502020204030204" pitchFamily="34" charset="0"/>
              </a:rPr>
              <a:t>New York (NY)</a:t>
            </a:r>
          </a:p>
          <a:p>
            <a:pPr>
              <a:buFont typeface="+mj-lt"/>
              <a:buAutoNum type="arabicPeriod"/>
            </a:pPr>
            <a:r>
              <a:rPr lang="en-US" dirty="0">
                <a:latin typeface="Calibri" panose="020F0502020204030204" pitchFamily="34" charset="0"/>
                <a:cs typeface="Calibri" panose="020F0502020204030204" pitchFamily="34" charset="0"/>
              </a:rPr>
              <a:t>England</a:t>
            </a:r>
          </a:p>
          <a:p>
            <a:pPr algn="l">
              <a:buFont typeface="+mj-lt"/>
              <a:buAutoNum type="arabicPeriod"/>
            </a:pPr>
            <a:r>
              <a:rPr lang="en-US" dirty="0">
                <a:latin typeface="Calibri" panose="020F0502020204030204" pitchFamily="34" charset="0"/>
                <a:cs typeface="Calibri" panose="020F0502020204030204" pitchFamily="34" charset="0"/>
              </a:rPr>
              <a:t>Texas(TX)</a:t>
            </a:r>
          </a:p>
          <a:p>
            <a:pPr algn="l">
              <a:buFont typeface="+mj-lt"/>
              <a:buAutoNum type="arabicPeriod"/>
            </a:pPr>
            <a:r>
              <a:rPr lang="en-US" dirty="0">
                <a:latin typeface="Calibri" panose="020F0502020204030204" pitchFamily="34" charset="0"/>
                <a:cs typeface="Calibri" panose="020F0502020204030204" pitchFamily="34" charset="0"/>
              </a:rPr>
              <a:t>Florida(FL)</a:t>
            </a:r>
          </a:p>
        </p:txBody>
      </p:sp>
      <p:sp>
        <p:nvSpPr>
          <p:cNvPr id="5" name="Slide Number Placeholder 4">
            <a:extLst>
              <a:ext uri="{FF2B5EF4-FFF2-40B4-BE49-F238E27FC236}">
                <a16:creationId xmlns:a16="http://schemas.microsoft.com/office/drawing/2014/main" id="{38877FD8-918B-4BAD-936A-FB7B7583E3F0}"/>
              </a:ext>
            </a:extLst>
          </p:cNvPr>
          <p:cNvSpPr>
            <a:spLocks noGrp="1"/>
          </p:cNvSpPr>
          <p:nvPr>
            <p:ph type="sldNum" sz="quarter" idx="12"/>
          </p:nvPr>
        </p:nvSpPr>
        <p:spPr>
          <a:xfrm>
            <a:off x="10495103"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10</a:t>
            </a:fld>
            <a:endParaRPr lang="en-US" sz="1500" dirty="0">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8A954D91-C282-4016-B479-764B214777C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12" name="TextBox 11">
            <a:extLst>
              <a:ext uri="{FF2B5EF4-FFF2-40B4-BE49-F238E27FC236}">
                <a16:creationId xmlns:a16="http://schemas.microsoft.com/office/drawing/2014/main" id="{4F52E445-5D62-28AE-882E-051FBFA84384}"/>
              </a:ext>
            </a:extLst>
          </p:cNvPr>
          <p:cNvSpPr txBox="1"/>
          <p:nvPr/>
        </p:nvSpPr>
        <p:spPr>
          <a:xfrm>
            <a:off x="4924412" y="406200"/>
            <a:ext cx="2340000" cy="432000"/>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Project Overview</a:t>
            </a:r>
            <a:endParaRPr lang="en-IN"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3A434BD1-98DE-4692-9D79-B1034AD072CC}"/>
              </a:ext>
            </a:extLst>
          </p:cNvPr>
          <p:cNvGraphicFramePr>
            <a:graphicFrameLocks/>
          </p:cNvGraphicFramePr>
          <p:nvPr>
            <p:extLst>
              <p:ext uri="{D42A27DB-BD31-4B8C-83A1-F6EECF244321}">
                <p14:modId xmlns:p14="http://schemas.microsoft.com/office/powerpoint/2010/main" val="1974338239"/>
              </p:ext>
            </p:extLst>
          </p:nvPr>
        </p:nvGraphicFramePr>
        <p:xfrm>
          <a:off x="455612" y="1026000"/>
          <a:ext cx="6120000" cy="342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ADB25A08-BB09-4091-A70F-29F6AE154317}"/>
              </a:ext>
            </a:extLst>
          </p:cNvPr>
          <p:cNvSpPr txBox="1"/>
          <p:nvPr/>
        </p:nvSpPr>
        <p:spPr>
          <a:xfrm>
            <a:off x="694412" y="4572000"/>
            <a:ext cx="10800000" cy="1800000"/>
          </a:xfrm>
          <a:prstGeom prst="rect">
            <a:avLst/>
          </a:prstGeom>
          <a:noFill/>
        </p:spPr>
        <p:txBody>
          <a:bodyPr wrap="square">
            <a:spAutoFit/>
          </a:bodyPr>
          <a:lstStyle/>
          <a:p>
            <a:pPr marL="285755" indent="-285755">
              <a:buFont typeface="Arial" panose="020B0604020202020204" pitchFamily="34" charset="0"/>
              <a:buChar char="•"/>
            </a:pPr>
            <a:r>
              <a:rPr lang="en-US" dirty="0">
                <a:latin typeface="Calibri" panose="020F0502020204030204" pitchFamily="34" charset="0"/>
                <a:cs typeface="Calibri" panose="020F0502020204030204" pitchFamily="34" charset="0"/>
              </a:rPr>
              <a:t>The graph shows that the number of projects created has increased steadily over time, with the exception of a slight dip in 2013.</a:t>
            </a:r>
          </a:p>
          <a:p>
            <a:pPr marL="285755" indent="-285755">
              <a:buFont typeface="Arial" panose="020B0604020202020204" pitchFamily="34" charset="0"/>
              <a:buChar char="•"/>
            </a:pPr>
            <a:r>
              <a:rPr lang="en-US" dirty="0">
                <a:latin typeface="Calibri" panose="020F0502020204030204" pitchFamily="34" charset="0"/>
                <a:cs typeface="Calibri" panose="020F0502020204030204" pitchFamily="34" charset="0"/>
              </a:rPr>
              <a:t>The busiest year for project creation was 2014, with 59155 projects created. The busiest quarter was Q4 2014, with 15762 projects created. The busiest month was December 2014, with 6754 projects created.</a:t>
            </a:r>
          </a:p>
          <a:p>
            <a:pPr marL="285755" indent="-285755">
              <a:buFont typeface="Arial" panose="020B0604020202020204" pitchFamily="34" charset="0"/>
              <a:buChar char="•"/>
            </a:pPr>
            <a:r>
              <a:rPr lang="en-US" dirty="0">
                <a:latin typeface="Calibri" panose="020F0502020204030204" pitchFamily="34" charset="0"/>
                <a:cs typeface="Calibri" panose="020F0502020204030204" pitchFamily="34" charset="0"/>
              </a:rPr>
              <a:t>The least busy year for project creation was 2009, with 1310 projects created. The least busy quarter was Q1 2009, with 3275 projects created. The least busy month was January 2009, with 109.2 projects created.</a:t>
            </a:r>
          </a:p>
        </p:txBody>
      </p:sp>
      <p:sp>
        <p:nvSpPr>
          <p:cNvPr id="5" name="Slide Number Placeholder 4">
            <a:extLst>
              <a:ext uri="{FF2B5EF4-FFF2-40B4-BE49-F238E27FC236}">
                <a16:creationId xmlns:a16="http://schemas.microsoft.com/office/drawing/2014/main" id="{B73F99BF-BA7A-442A-82A1-84FC119BE44D}"/>
              </a:ext>
            </a:extLst>
          </p:cNvPr>
          <p:cNvSpPr>
            <a:spLocks noGrp="1"/>
          </p:cNvSpPr>
          <p:nvPr>
            <p:ph type="sldNum" sz="quarter" idx="12"/>
          </p:nvPr>
        </p:nvSpPr>
        <p:spPr>
          <a:xfrm>
            <a:off x="10495103"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11</a:t>
            </a:fld>
            <a:endParaRPr lang="en-US" sz="1500">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3488F38F-28E3-4510-897E-8DB01CAD40C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3" name="TextBox 2">
            <a:extLst>
              <a:ext uri="{FF2B5EF4-FFF2-40B4-BE49-F238E27FC236}">
                <a16:creationId xmlns:a16="http://schemas.microsoft.com/office/drawing/2014/main" id="{0578880B-D400-D034-5958-82EE77D652B0}"/>
              </a:ext>
            </a:extLst>
          </p:cNvPr>
          <p:cNvSpPr txBox="1"/>
          <p:nvPr/>
        </p:nvSpPr>
        <p:spPr>
          <a:xfrm>
            <a:off x="4924412" y="406200"/>
            <a:ext cx="2340000" cy="432000"/>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Project Overview</a:t>
            </a:r>
            <a:endParaRPr lang="en-IN" sz="2400" dirty="0">
              <a:latin typeface="Calibri" panose="020F0502020204030204" pitchFamily="34" charset="0"/>
              <a:cs typeface="Calibri" panose="020F0502020204030204" pitchFamily="34" charset="0"/>
            </a:endParaRPr>
          </a:p>
        </p:txBody>
      </p:sp>
      <p:graphicFrame>
        <p:nvGraphicFramePr>
          <p:cNvPr id="6" name="Chart 5">
            <a:extLst>
              <a:ext uri="{FF2B5EF4-FFF2-40B4-BE49-F238E27FC236}">
                <a16:creationId xmlns:a16="http://schemas.microsoft.com/office/drawing/2014/main" id="{2CECBA3C-C821-7E27-A632-09EDDBEF129B}"/>
              </a:ext>
            </a:extLst>
          </p:cNvPr>
          <p:cNvGraphicFramePr>
            <a:graphicFrameLocks/>
          </p:cNvGraphicFramePr>
          <p:nvPr>
            <p:extLst>
              <p:ext uri="{D42A27DB-BD31-4B8C-83A1-F6EECF244321}">
                <p14:modId xmlns:p14="http://schemas.microsoft.com/office/powerpoint/2010/main" val="3909184835"/>
              </p:ext>
            </p:extLst>
          </p:nvPr>
        </p:nvGraphicFramePr>
        <p:xfrm>
          <a:off x="6575612" y="1026000"/>
          <a:ext cx="5364000" cy="34200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6223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DB25A08-BB09-4091-A70F-29F6AE154317}"/>
              </a:ext>
            </a:extLst>
          </p:cNvPr>
          <p:cNvSpPr txBox="1"/>
          <p:nvPr/>
        </p:nvSpPr>
        <p:spPr>
          <a:xfrm>
            <a:off x="776476" y="4692801"/>
            <a:ext cx="10260000" cy="1754326"/>
          </a:xfrm>
          <a:prstGeom prst="rect">
            <a:avLst/>
          </a:prstGeom>
          <a:noFill/>
        </p:spPr>
        <p:txBody>
          <a:bodyPr wrap="square">
            <a:spAutoFit/>
          </a:bodyPr>
          <a:lstStyle/>
          <a:p>
            <a:pPr marL="285755" indent="-285755" algn="just">
              <a:buFont typeface="Wingdings" panose="05000000000000000000" pitchFamily="2" charset="2"/>
              <a:buChar char="Ø"/>
            </a:pPr>
            <a:r>
              <a:rPr lang="en-US" dirty="0">
                <a:latin typeface="Calibri" panose="020F0502020204030204" pitchFamily="34" charset="0"/>
                <a:cs typeface="Calibri" panose="020F0502020204030204" pitchFamily="34" charset="0"/>
              </a:rPr>
              <a:t>Total amount pledged for projects: $3.86 billion.</a:t>
            </a:r>
          </a:p>
          <a:p>
            <a:pPr marL="285755" indent="-285755" algn="just">
              <a:buFont typeface="Wingdings" panose="05000000000000000000" pitchFamily="2" charset="2"/>
              <a:buChar char="Ø"/>
            </a:pPr>
            <a:r>
              <a:rPr lang="en-US" dirty="0">
                <a:latin typeface="Calibri" panose="020F0502020204030204" pitchFamily="34" charset="0"/>
                <a:cs typeface="Calibri" panose="020F0502020204030204" pitchFamily="34" charset="0"/>
              </a:rPr>
              <a:t>Successful projects garnered the majority of pledges, accounting for approximately $3.48 billion.</a:t>
            </a:r>
          </a:p>
          <a:p>
            <a:pPr marL="285755" indent="-285755" algn="just">
              <a:buFont typeface="Wingdings" panose="05000000000000000000" pitchFamily="2" charset="2"/>
              <a:buChar char="Ø"/>
            </a:pPr>
            <a:r>
              <a:rPr lang="en-US" dirty="0">
                <a:latin typeface="Calibri" panose="020F0502020204030204" pitchFamily="34" charset="0"/>
                <a:cs typeface="Calibri" panose="020F0502020204030204" pitchFamily="34" charset="0"/>
              </a:rPr>
              <a:t>Failed projects received $0.25 billion in pledges.</a:t>
            </a:r>
          </a:p>
          <a:p>
            <a:pPr marL="285755" indent="-285755" algn="just">
              <a:buFont typeface="Wingdings" panose="05000000000000000000" pitchFamily="2" charset="2"/>
              <a:buChar char="Ø"/>
            </a:pPr>
            <a:r>
              <a:rPr lang="en-US" dirty="0">
                <a:latin typeface="Calibri" panose="020F0502020204030204" pitchFamily="34" charset="0"/>
                <a:cs typeface="Calibri" panose="020F0502020204030204" pitchFamily="34" charset="0"/>
              </a:rPr>
              <a:t>Cancelled projects secured $0.8 billion in pledges.</a:t>
            </a:r>
          </a:p>
          <a:p>
            <a:pPr marL="285755" indent="-285755" algn="just">
              <a:buFont typeface="Wingdings" panose="05000000000000000000" pitchFamily="2" charset="2"/>
              <a:buChar char="Ø"/>
            </a:pPr>
            <a:r>
              <a:rPr lang="en-US" dirty="0">
                <a:latin typeface="Calibri" panose="020F0502020204030204" pitchFamily="34" charset="0"/>
                <a:cs typeface="Calibri" panose="020F0502020204030204" pitchFamily="34" charset="0"/>
              </a:rPr>
              <a:t>Live, suspended, and purged projects followed, with purged projects having the lowest amount pledged among all categories.</a:t>
            </a:r>
          </a:p>
        </p:txBody>
      </p:sp>
      <p:sp>
        <p:nvSpPr>
          <p:cNvPr id="5" name="Slide Number Placeholder 4">
            <a:extLst>
              <a:ext uri="{FF2B5EF4-FFF2-40B4-BE49-F238E27FC236}">
                <a16:creationId xmlns:a16="http://schemas.microsoft.com/office/drawing/2014/main" id="{B73F99BF-BA7A-442A-82A1-84FC119BE44D}"/>
              </a:ext>
            </a:extLst>
          </p:cNvPr>
          <p:cNvSpPr>
            <a:spLocks noGrp="1"/>
          </p:cNvSpPr>
          <p:nvPr>
            <p:ph type="sldNum" sz="quarter" idx="12"/>
          </p:nvPr>
        </p:nvSpPr>
        <p:spPr>
          <a:xfrm>
            <a:off x="10495103"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12</a:t>
            </a:fld>
            <a:endParaRPr lang="en-US" sz="1500">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3488F38F-28E3-4510-897E-8DB01CAD40C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3" name="TextBox 2">
            <a:extLst>
              <a:ext uri="{FF2B5EF4-FFF2-40B4-BE49-F238E27FC236}">
                <a16:creationId xmlns:a16="http://schemas.microsoft.com/office/drawing/2014/main" id="{0578880B-D400-D034-5958-82EE77D652B0}"/>
              </a:ext>
            </a:extLst>
          </p:cNvPr>
          <p:cNvSpPr txBox="1"/>
          <p:nvPr/>
        </p:nvSpPr>
        <p:spPr>
          <a:xfrm>
            <a:off x="4924412" y="406200"/>
            <a:ext cx="2340000" cy="432000"/>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Project Overview</a:t>
            </a:r>
            <a:endParaRPr lang="en-IN" sz="2400" dirty="0">
              <a:latin typeface="Calibri" panose="020F0502020204030204" pitchFamily="34" charset="0"/>
              <a:cs typeface="Calibri" panose="020F0502020204030204" pitchFamily="34" charset="0"/>
            </a:endParaRPr>
          </a:p>
        </p:txBody>
      </p:sp>
      <p:graphicFrame>
        <p:nvGraphicFramePr>
          <p:cNvPr id="7" name="Chart 6">
            <a:extLst>
              <a:ext uri="{FF2B5EF4-FFF2-40B4-BE49-F238E27FC236}">
                <a16:creationId xmlns:a16="http://schemas.microsoft.com/office/drawing/2014/main" id="{EAC56F9C-0095-3764-774C-C9C767970D58}"/>
              </a:ext>
            </a:extLst>
          </p:cNvPr>
          <p:cNvGraphicFramePr/>
          <p:nvPr>
            <p:extLst>
              <p:ext uri="{D42A27DB-BD31-4B8C-83A1-F6EECF244321}">
                <p14:modId xmlns:p14="http://schemas.microsoft.com/office/powerpoint/2010/main" val="260285949"/>
              </p:ext>
            </p:extLst>
          </p:nvPr>
        </p:nvGraphicFramePr>
        <p:xfrm>
          <a:off x="2031471" y="914400"/>
          <a:ext cx="8101541" cy="35814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66281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DB25A08-BB09-4091-A70F-29F6AE154317}"/>
              </a:ext>
            </a:extLst>
          </p:cNvPr>
          <p:cNvSpPr txBox="1"/>
          <p:nvPr/>
        </p:nvSpPr>
        <p:spPr>
          <a:xfrm>
            <a:off x="776476" y="4692801"/>
            <a:ext cx="10260000" cy="1477328"/>
          </a:xfrm>
          <a:prstGeom prst="rect">
            <a:avLst/>
          </a:prstGeom>
          <a:noFill/>
        </p:spPr>
        <p:txBody>
          <a:bodyPr wrap="square">
            <a:spAutoFit/>
          </a:bodyPr>
          <a:lstStyle/>
          <a:p>
            <a:pPr marL="285755" indent="-285755" algn="just">
              <a:buFont typeface="Wingdings" panose="05000000000000000000" pitchFamily="2" charset="2"/>
              <a:buChar char="Ø"/>
            </a:pPr>
            <a:r>
              <a:rPr lang="en-US" dirty="0">
                <a:latin typeface="Calibri" panose="020F0502020204030204" pitchFamily="34" charset="0"/>
                <a:cs typeface="Calibri" panose="020F0502020204030204" pitchFamily="34" charset="0"/>
              </a:rPr>
              <a:t>Out of 4.29 thousand total number of backers, Failed projects had the highest number of backers, with approximately 188.2 thousand backers.</a:t>
            </a:r>
          </a:p>
          <a:p>
            <a:pPr marL="285755" indent="-285755" algn="just">
              <a:buFont typeface="Wingdings" panose="05000000000000000000" pitchFamily="2" charset="2"/>
              <a:buChar char="Ø"/>
            </a:pPr>
            <a:r>
              <a:rPr lang="en-US" dirty="0">
                <a:latin typeface="Calibri" panose="020F0502020204030204" pitchFamily="34" charset="0"/>
                <a:cs typeface="Calibri" panose="020F0502020204030204" pitchFamily="34" charset="0"/>
              </a:rPr>
              <a:t>Successful projects were backed by 140.3 thousand supporters. Whereas Cancelled projects had 32 thousand backers.</a:t>
            </a:r>
          </a:p>
          <a:p>
            <a:pPr marL="285755" indent="-285755" algn="just">
              <a:buFont typeface="Wingdings" panose="05000000000000000000" pitchFamily="2" charset="2"/>
              <a:buChar char="Ø"/>
            </a:pPr>
            <a:r>
              <a:rPr lang="en-US" dirty="0">
                <a:latin typeface="Calibri" panose="020F0502020204030204" pitchFamily="34" charset="0"/>
                <a:cs typeface="Calibri" panose="020F0502020204030204" pitchFamily="34" charset="0"/>
              </a:rPr>
              <a:t>Live, suspended, and purged projects followed, with purged projects less than 200 backers.</a:t>
            </a:r>
          </a:p>
        </p:txBody>
      </p:sp>
      <p:sp>
        <p:nvSpPr>
          <p:cNvPr id="5" name="Slide Number Placeholder 4">
            <a:extLst>
              <a:ext uri="{FF2B5EF4-FFF2-40B4-BE49-F238E27FC236}">
                <a16:creationId xmlns:a16="http://schemas.microsoft.com/office/drawing/2014/main" id="{B73F99BF-BA7A-442A-82A1-84FC119BE44D}"/>
              </a:ext>
            </a:extLst>
          </p:cNvPr>
          <p:cNvSpPr>
            <a:spLocks noGrp="1"/>
          </p:cNvSpPr>
          <p:nvPr>
            <p:ph type="sldNum" sz="quarter" idx="12"/>
          </p:nvPr>
        </p:nvSpPr>
        <p:spPr>
          <a:xfrm>
            <a:off x="10495103"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13</a:t>
            </a:fld>
            <a:endParaRPr lang="en-US" sz="1500">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3488F38F-28E3-4510-897E-8DB01CAD40C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3" name="TextBox 2">
            <a:extLst>
              <a:ext uri="{FF2B5EF4-FFF2-40B4-BE49-F238E27FC236}">
                <a16:creationId xmlns:a16="http://schemas.microsoft.com/office/drawing/2014/main" id="{0578880B-D400-D034-5958-82EE77D652B0}"/>
              </a:ext>
            </a:extLst>
          </p:cNvPr>
          <p:cNvSpPr txBox="1"/>
          <p:nvPr/>
        </p:nvSpPr>
        <p:spPr>
          <a:xfrm>
            <a:off x="4924412" y="406200"/>
            <a:ext cx="2340000" cy="432000"/>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Project Overview</a:t>
            </a:r>
            <a:endParaRPr lang="en-IN" sz="2400"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BDD3EF91-E187-AA9E-FFDA-26BDF7B07C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4158" y="838200"/>
            <a:ext cx="6064453" cy="3850596"/>
          </a:xfrm>
          <a:prstGeom prst="rect">
            <a:avLst/>
          </a:prstGeom>
        </p:spPr>
      </p:pic>
    </p:spTree>
    <p:extLst>
      <p:ext uri="{BB962C8B-B14F-4D97-AF65-F5344CB8AC3E}">
        <p14:creationId xmlns:p14="http://schemas.microsoft.com/office/powerpoint/2010/main" val="2965861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4495ACA7-4C5A-4996-B656-C60E747C46BC}"/>
              </a:ext>
            </a:extLst>
          </p:cNvPr>
          <p:cNvGraphicFramePr>
            <a:graphicFrameLocks/>
          </p:cNvGraphicFramePr>
          <p:nvPr>
            <p:extLst>
              <p:ext uri="{D42A27DB-BD31-4B8C-83A1-F6EECF244321}">
                <p14:modId xmlns:p14="http://schemas.microsoft.com/office/powerpoint/2010/main" val="3781330771"/>
              </p:ext>
            </p:extLst>
          </p:nvPr>
        </p:nvGraphicFramePr>
        <p:xfrm>
          <a:off x="608012" y="1524000"/>
          <a:ext cx="5257800" cy="3810000"/>
        </p:xfrm>
        <a:graphic>
          <a:graphicData uri="http://schemas.openxmlformats.org/drawingml/2006/chart">
            <c:chart xmlns:c="http://schemas.openxmlformats.org/drawingml/2006/chart" xmlns:r="http://schemas.openxmlformats.org/officeDocument/2006/relationships" r:id="rId2"/>
          </a:graphicData>
        </a:graphic>
      </p:graphicFrame>
      <p:sp>
        <p:nvSpPr>
          <p:cNvPr id="9" name="Slide Number Placeholder 8">
            <a:extLst>
              <a:ext uri="{FF2B5EF4-FFF2-40B4-BE49-F238E27FC236}">
                <a16:creationId xmlns:a16="http://schemas.microsoft.com/office/drawing/2014/main" id="{60FA6933-C68F-4D89-A379-9A863F566AAB}"/>
              </a:ext>
            </a:extLst>
          </p:cNvPr>
          <p:cNvSpPr>
            <a:spLocks noGrp="1"/>
          </p:cNvSpPr>
          <p:nvPr>
            <p:ph type="sldNum" sz="quarter" idx="12"/>
          </p:nvPr>
        </p:nvSpPr>
        <p:spPr>
          <a:xfrm>
            <a:off x="10495103"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14</a:t>
            </a:fld>
            <a:endParaRPr lang="en-US" sz="1500">
              <a:latin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FC6084E0-287E-4624-BBF5-4348A5B8A8B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D36FE6A9-45FF-C034-B83F-FFF834FC48D1}"/>
              </a:ext>
            </a:extLst>
          </p:cNvPr>
          <p:cNvSpPr txBox="1"/>
          <p:nvPr/>
        </p:nvSpPr>
        <p:spPr>
          <a:xfrm>
            <a:off x="4924412" y="406200"/>
            <a:ext cx="2340000" cy="432000"/>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Project Overview</a:t>
            </a:r>
            <a:endParaRPr lang="en-IN" sz="2400" dirty="0">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0578FCB7-C7A3-1033-A949-6DF1B16DA6F3}"/>
              </a:ext>
            </a:extLst>
          </p:cNvPr>
          <p:cNvSpPr txBox="1"/>
          <p:nvPr/>
        </p:nvSpPr>
        <p:spPr>
          <a:xfrm>
            <a:off x="6106141" y="1466924"/>
            <a:ext cx="5112000" cy="3924151"/>
          </a:xfrm>
          <a:prstGeom prst="rect">
            <a:avLst/>
          </a:prstGeom>
          <a:noFill/>
        </p:spPr>
        <p:txBody>
          <a:bodyPr wrap="square">
            <a:spAutoFit/>
          </a:bodyPr>
          <a:lstStyle>
            <a:defPPr>
              <a:defRPr lang="en-US"/>
            </a:defPPr>
            <a:lvl1pPr>
              <a:defRPr>
                <a:latin typeface="Calibri" panose="020F0502020204030204" pitchFamily="34" charset="0"/>
                <a:cs typeface="Calibri" panose="020F0502020204030204" pitchFamily="34" charset="0"/>
              </a:defRPr>
            </a:lvl1pPr>
          </a:lstStyle>
          <a:p>
            <a:pPr marL="285750" indent="-285750" algn="just">
              <a:spcAft>
                <a:spcPts val="600"/>
              </a:spcAft>
              <a:buFont typeface="Wingdings" panose="05000000000000000000" pitchFamily="2" charset="2"/>
              <a:buChar char="Ø"/>
            </a:pPr>
            <a:r>
              <a:rPr lang="en-US" dirty="0"/>
              <a:t>The United States dominates in terms of the goal amount required by projects, accounting for a substantial 80% of the total.</a:t>
            </a:r>
          </a:p>
          <a:p>
            <a:pPr marL="285750" indent="-285750" algn="just">
              <a:spcAft>
                <a:spcPts val="600"/>
              </a:spcAft>
              <a:buFont typeface="Wingdings" panose="05000000000000000000" pitchFamily="2" charset="2"/>
              <a:buChar char="Ø"/>
            </a:pPr>
            <a:r>
              <a:rPr lang="en-US" dirty="0"/>
              <a:t>Canada follows with 6%, reflecting a significantly lower contribution compared to the United States.</a:t>
            </a:r>
          </a:p>
          <a:p>
            <a:pPr marL="285750" indent="-285750" algn="just">
              <a:spcAft>
                <a:spcPts val="600"/>
              </a:spcAft>
              <a:buFont typeface="Wingdings" panose="05000000000000000000" pitchFamily="2" charset="2"/>
              <a:buChar char="Ø"/>
            </a:pPr>
            <a:r>
              <a:rPr lang="en-US" dirty="0"/>
              <a:t>Britain, Japan, and Mexico each require 5% of the total goal amount, indicating a more balanced distribution among these countries.</a:t>
            </a:r>
          </a:p>
          <a:p>
            <a:pPr marL="285750" indent="-285750" algn="just">
              <a:spcAft>
                <a:spcPts val="600"/>
              </a:spcAft>
              <a:buFont typeface="Wingdings" panose="05000000000000000000" pitchFamily="2" charset="2"/>
              <a:buChar char="Ø"/>
            </a:pPr>
            <a:r>
              <a:rPr lang="en-US" dirty="0"/>
              <a:t>The data highlights the prominent role of the United States in setting the goal amounts for projects, with other countries having comparatively smaller shares.</a:t>
            </a:r>
          </a:p>
        </p:txBody>
      </p:sp>
    </p:spTree>
    <p:extLst>
      <p:ext uri="{BB962C8B-B14F-4D97-AF65-F5344CB8AC3E}">
        <p14:creationId xmlns:p14="http://schemas.microsoft.com/office/powerpoint/2010/main" val="2592845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519C382E-B3D2-444B-A9A9-3016C98CBE52}"/>
              </a:ext>
            </a:extLst>
          </p:cNvPr>
          <p:cNvSpPr>
            <a:spLocks noGrp="1"/>
          </p:cNvSpPr>
          <p:nvPr>
            <p:ph type="sldNum" sz="quarter" idx="12"/>
          </p:nvPr>
        </p:nvSpPr>
        <p:spPr>
          <a:xfrm>
            <a:off x="10494972"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15</a:t>
            </a:fld>
            <a:endParaRPr lang="en-US" sz="1500" dirty="0">
              <a:latin typeface="Calibri" panose="020F0502020204030204" pitchFamily="34" charset="0"/>
              <a:cs typeface="Calibri" panose="020F0502020204030204" pitchFamily="34" charset="0"/>
            </a:endParaRPr>
          </a:p>
        </p:txBody>
      </p:sp>
      <p:pic>
        <p:nvPicPr>
          <p:cNvPr id="14" name="Picture 13">
            <a:extLst>
              <a:ext uri="{FF2B5EF4-FFF2-40B4-BE49-F238E27FC236}">
                <a16:creationId xmlns:a16="http://schemas.microsoft.com/office/drawing/2014/main" id="{89656600-57E9-4D01-B837-B7DA55870E8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0972" y="6138000"/>
            <a:ext cx="1297722" cy="720000"/>
          </a:xfrm>
          <a:prstGeom prst="rect">
            <a:avLst/>
          </a:prstGeom>
          <a:ln>
            <a:noFill/>
          </a:ln>
          <a:effectLst>
            <a:outerShdw blurRad="292100" dist="139700" dir="2700000" algn="tl" rotWithShape="0">
              <a:srgbClr val="333333">
                <a:alpha val="65000"/>
              </a:srgbClr>
            </a:outerShdw>
          </a:effectLst>
        </p:spPr>
      </p:pic>
      <p:pic>
        <p:nvPicPr>
          <p:cNvPr id="22" name="Picture 21">
            <a:extLst>
              <a:ext uri="{FF2B5EF4-FFF2-40B4-BE49-F238E27FC236}">
                <a16:creationId xmlns:a16="http://schemas.microsoft.com/office/drawing/2014/main" id="{E2B80492-CFB3-470F-9BE9-223BA414362B}"/>
              </a:ext>
            </a:extLst>
          </p:cNvPr>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0658133" y="1913887"/>
            <a:ext cx="1143000" cy="1143000"/>
          </a:xfrm>
          <a:prstGeom prst="rect">
            <a:avLst/>
          </a:prstGeom>
        </p:spPr>
      </p:pic>
      <p:pic>
        <p:nvPicPr>
          <p:cNvPr id="24" name="Picture 23">
            <a:extLst>
              <a:ext uri="{FF2B5EF4-FFF2-40B4-BE49-F238E27FC236}">
                <a16:creationId xmlns:a16="http://schemas.microsoft.com/office/drawing/2014/main" id="{E3C406B9-F795-467E-9EA2-2B5F594FC291}"/>
              </a:ext>
            </a:extLst>
          </p:cNvPr>
          <p:cNvPicPr>
            <a:picLocks noChangeAspect="1"/>
          </p:cNvPicPr>
          <p:nvPr/>
        </p:nvPicPr>
        <p:blipFill>
          <a:blip r:embed="rId5" cstate="print">
            <a:lum bright="70000" contrast="-70000"/>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10658133" y="568115"/>
            <a:ext cx="881700" cy="881700"/>
          </a:xfrm>
          <a:prstGeom prst="rect">
            <a:avLst/>
          </a:prstGeom>
        </p:spPr>
      </p:pic>
      <p:sp>
        <p:nvSpPr>
          <p:cNvPr id="29" name="TextBox 28">
            <a:extLst>
              <a:ext uri="{FF2B5EF4-FFF2-40B4-BE49-F238E27FC236}">
                <a16:creationId xmlns:a16="http://schemas.microsoft.com/office/drawing/2014/main" id="{DFF62C76-3C8A-41AA-8B3D-A242D750E0E5}"/>
              </a:ext>
            </a:extLst>
          </p:cNvPr>
          <p:cNvSpPr txBox="1"/>
          <p:nvPr/>
        </p:nvSpPr>
        <p:spPr>
          <a:xfrm>
            <a:off x="1650679" y="4347099"/>
            <a:ext cx="4037067" cy="1569660"/>
          </a:xfrm>
          <a:prstGeom prst="rect">
            <a:avLst/>
          </a:prstGeom>
          <a:noFill/>
        </p:spPr>
        <p:txBody>
          <a:bodyPr wrap="square" rtlCol="0">
            <a:spAutoFit/>
          </a:bodyPr>
          <a:lstStyle>
            <a:defPPr>
              <a:defRPr lang="en-US"/>
            </a:defPPr>
            <a:lvl1pPr algn="ctr">
              <a:defRPr sz="3200" b="1">
                <a:solidFill>
                  <a:schemeClr val="accent1">
                    <a:lumMod val="75000"/>
                  </a:schemeClr>
                </a:solidFill>
                <a:latin typeface="Calibri" panose="020F0502020204030204" pitchFamily="34" charset="0"/>
                <a:cs typeface="Calibri" panose="020F0502020204030204" pitchFamily="34" charset="0"/>
              </a:defRPr>
            </a:lvl1pPr>
          </a:lstStyle>
          <a:p>
            <a:r>
              <a:rPr lang="en-US" dirty="0"/>
              <a:t> Total Pledged Amount</a:t>
            </a:r>
          </a:p>
          <a:p>
            <a:endParaRPr lang="en-US" dirty="0"/>
          </a:p>
          <a:p>
            <a:r>
              <a:rPr lang="en-US" dirty="0">
                <a:solidFill>
                  <a:srgbClr val="92D050"/>
                </a:solidFill>
              </a:rPr>
              <a:t>$3.479bn</a:t>
            </a:r>
          </a:p>
        </p:txBody>
      </p:sp>
      <p:sp>
        <p:nvSpPr>
          <p:cNvPr id="30" name="TextBox 29">
            <a:extLst>
              <a:ext uri="{FF2B5EF4-FFF2-40B4-BE49-F238E27FC236}">
                <a16:creationId xmlns:a16="http://schemas.microsoft.com/office/drawing/2014/main" id="{EFD76B86-98F2-453C-8BD7-814DAB6D95D1}"/>
              </a:ext>
            </a:extLst>
          </p:cNvPr>
          <p:cNvSpPr txBox="1"/>
          <p:nvPr/>
        </p:nvSpPr>
        <p:spPr>
          <a:xfrm>
            <a:off x="7237412" y="1629000"/>
            <a:ext cx="2410020" cy="1569660"/>
          </a:xfrm>
          <a:prstGeom prst="rect">
            <a:avLst/>
          </a:prstGeom>
          <a:noFill/>
        </p:spPr>
        <p:txBody>
          <a:bodyPr wrap="square" rtlCol="0">
            <a:spAutoFit/>
          </a:bodyPr>
          <a:lstStyle>
            <a:defPPr>
              <a:defRPr lang="en-US"/>
            </a:defPPr>
            <a:lvl1pPr algn="ctr">
              <a:defRPr sz="3200" b="1">
                <a:solidFill>
                  <a:schemeClr val="accent1">
                    <a:lumMod val="75000"/>
                  </a:schemeClr>
                </a:solidFill>
                <a:latin typeface="Calibri" panose="020F0502020204030204" pitchFamily="34" charset="0"/>
                <a:cs typeface="Calibri" panose="020F0502020204030204" pitchFamily="34" charset="0"/>
              </a:defRPr>
            </a:lvl1pPr>
          </a:lstStyle>
          <a:p>
            <a:r>
              <a:rPr lang="en-US" dirty="0"/>
              <a:t>Total Backers</a:t>
            </a:r>
          </a:p>
          <a:p>
            <a:endParaRPr lang="en-US" dirty="0"/>
          </a:p>
          <a:p>
            <a:r>
              <a:rPr lang="en-US" dirty="0">
                <a:solidFill>
                  <a:srgbClr val="92D050"/>
                </a:solidFill>
              </a:rPr>
              <a:t>4,239</a:t>
            </a:r>
          </a:p>
        </p:txBody>
      </p:sp>
      <p:sp>
        <p:nvSpPr>
          <p:cNvPr id="2" name="TextBox 1">
            <a:extLst>
              <a:ext uri="{FF2B5EF4-FFF2-40B4-BE49-F238E27FC236}">
                <a16:creationId xmlns:a16="http://schemas.microsoft.com/office/drawing/2014/main" id="{AF8E1F28-6221-A533-0D0D-5FF9E783AA6D}"/>
              </a:ext>
            </a:extLst>
          </p:cNvPr>
          <p:cNvSpPr txBox="1"/>
          <p:nvPr/>
        </p:nvSpPr>
        <p:spPr>
          <a:xfrm>
            <a:off x="1650679" y="1629000"/>
            <a:ext cx="3600000" cy="1800000"/>
          </a:xfrm>
          <a:prstGeom prst="rect">
            <a:avLst/>
          </a:prstGeom>
          <a:noFill/>
        </p:spPr>
        <p:txBody>
          <a:bodyPr wrap="square" rtlCol="0">
            <a:spAutoFit/>
          </a:bodyPr>
          <a:lstStyle/>
          <a:p>
            <a:pPr algn="ctr"/>
            <a:r>
              <a:rPr lang="en-US" sz="3200" b="1" dirty="0">
                <a:solidFill>
                  <a:schemeClr val="accent1">
                    <a:lumMod val="75000"/>
                  </a:schemeClr>
                </a:solidFill>
                <a:latin typeface="Calibri" panose="020F0502020204030204" pitchFamily="34" charset="0"/>
                <a:cs typeface="Calibri" panose="020F0502020204030204" pitchFamily="34" charset="0"/>
              </a:rPr>
              <a:t> Successful Projects</a:t>
            </a:r>
          </a:p>
          <a:p>
            <a:pPr algn="ctr"/>
            <a:endParaRPr lang="en-US" sz="3200" b="1" dirty="0">
              <a:latin typeface="Calibri" panose="020F0502020204030204" pitchFamily="34" charset="0"/>
              <a:cs typeface="Calibri" panose="020F0502020204030204" pitchFamily="34" charset="0"/>
            </a:endParaRPr>
          </a:p>
          <a:p>
            <a:pPr algn="ctr"/>
            <a:r>
              <a:rPr lang="en-US" sz="3200" b="1" dirty="0">
                <a:latin typeface="Calibri" panose="020F0502020204030204" pitchFamily="34" charset="0"/>
                <a:cs typeface="Calibri" panose="020F0502020204030204" pitchFamily="34" charset="0"/>
              </a:rPr>
              <a:t> </a:t>
            </a:r>
            <a:r>
              <a:rPr lang="en-US" sz="3200" b="1" dirty="0">
                <a:solidFill>
                  <a:srgbClr val="92D050"/>
                </a:solidFill>
                <a:latin typeface="Calibri" panose="020F0502020204030204" pitchFamily="34" charset="0"/>
                <a:cs typeface="Calibri" panose="020F0502020204030204" pitchFamily="34" charset="0"/>
              </a:rPr>
              <a:t>140,313</a:t>
            </a:r>
          </a:p>
        </p:txBody>
      </p:sp>
      <p:sp>
        <p:nvSpPr>
          <p:cNvPr id="3" name="TextBox 2">
            <a:extLst>
              <a:ext uri="{FF2B5EF4-FFF2-40B4-BE49-F238E27FC236}">
                <a16:creationId xmlns:a16="http://schemas.microsoft.com/office/drawing/2014/main" id="{FDD23520-6321-5046-716A-D491C52101FA}"/>
              </a:ext>
            </a:extLst>
          </p:cNvPr>
          <p:cNvSpPr txBox="1"/>
          <p:nvPr/>
        </p:nvSpPr>
        <p:spPr>
          <a:xfrm>
            <a:off x="4204412" y="831600"/>
            <a:ext cx="3780000" cy="540000"/>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Successful Project Overview</a:t>
            </a:r>
            <a:endParaRPr lang="en-IN" sz="2400"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04A4C4A7-A60F-04C1-A72A-B87E295BCDA7}"/>
              </a:ext>
            </a:extLst>
          </p:cNvPr>
          <p:cNvSpPr txBox="1"/>
          <p:nvPr/>
        </p:nvSpPr>
        <p:spPr>
          <a:xfrm>
            <a:off x="7237412" y="4347099"/>
            <a:ext cx="2548646" cy="1569660"/>
          </a:xfrm>
          <a:prstGeom prst="rect">
            <a:avLst/>
          </a:prstGeom>
          <a:noFill/>
        </p:spPr>
        <p:txBody>
          <a:bodyPr wrap="square" rtlCol="0">
            <a:spAutoFit/>
          </a:bodyPr>
          <a:lstStyle>
            <a:defPPr>
              <a:defRPr lang="en-US"/>
            </a:defPPr>
            <a:lvl1pPr algn="ctr">
              <a:defRPr sz="3200" b="1">
                <a:solidFill>
                  <a:schemeClr val="accent1">
                    <a:lumMod val="75000"/>
                  </a:schemeClr>
                </a:solidFill>
                <a:latin typeface="Calibri" panose="020F0502020204030204" pitchFamily="34" charset="0"/>
                <a:cs typeface="Calibri" panose="020F0502020204030204" pitchFamily="34" charset="0"/>
              </a:defRPr>
            </a:lvl1pPr>
          </a:lstStyle>
          <a:p>
            <a:r>
              <a:rPr lang="en-US" dirty="0"/>
              <a:t>Average Days </a:t>
            </a:r>
          </a:p>
          <a:p>
            <a:endParaRPr lang="en-US" dirty="0"/>
          </a:p>
          <a:p>
            <a:r>
              <a:rPr lang="en-US" dirty="0">
                <a:solidFill>
                  <a:srgbClr val="92D050"/>
                </a:solidFill>
              </a:rPr>
              <a:t>80.38</a:t>
            </a:r>
            <a:r>
              <a:rPr lang="en-US" dirty="0"/>
              <a:t> </a:t>
            </a:r>
            <a:r>
              <a:rPr lang="en-US" dirty="0">
                <a:solidFill>
                  <a:srgbClr val="92D050"/>
                </a:solidFill>
              </a:rPr>
              <a:t>Days</a:t>
            </a:r>
          </a:p>
        </p:txBody>
      </p:sp>
    </p:spTree>
    <p:extLst>
      <p:ext uri="{BB962C8B-B14F-4D97-AF65-F5344CB8AC3E}">
        <p14:creationId xmlns:p14="http://schemas.microsoft.com/office/powerpoint/2010/main" val="2719958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72543C0-F1D5-44BF-8355-7721BDC593F5}"/>
              </a:ext>
            </a:extLst>
          </p:cNvPr>
          <p:cNvSpPr>
            <a:spLocks noGrp="1"/>
          </p:cNvSpPr>
          <p:nvPr>
            <p:ph type="sldNum" sz="quarter" idx="12"/>
          </p:nvPr>
        </p:nvSpPr>
        <p:spPr>
          <a:xfrm>
            <a:off x="10495103"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16</a:t>
            </a:fld>
            <a:endParaRPr lang="en-US" sz="1500"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67878FDD-D20C-4406-9085-1AC861BB117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3" name="TextBox 2">
            <a:extLst>
              <a:ext uri="{FF2B5EF4-FFF2-40B4-BE49-F238E27FC236}">
                <a16:creationId xmlns:a16="http://schemas.microsoft.com/office/drawing/2014/main" id="{555022C0-CC95-461A-C205-D8F1367F89DD}"/>
              </a:ext>
            </a:extLst>
          </p:cNvPr>
          <p:cNvSpPr txBox="1"/>
          <p:nvPr/>
        </p:nvSpPr>
        <p:spPr>
          <a:xfrm>
            <a:off x="4204412" y="450600"/>
            <a:ext cx="3780000" cy="540000"/>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Successful Project Overview</a:t>
            </a:r>
            <a:endParaRPr lang="en-IN" sz="24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659C3384-990F-8A1E-0722-EFC2F1C3FD50}"/>
              </a:ext>
            </a:extLst>
          </p:cNvPr>
          <p:cNvSpPr txBox="1"/>
          <p:nvPr/>
        </p:nvSpPr>
        <p:spPr>
          <a:xfrm>
            <a:off x="6486098" y="1130400"/>
            <a:ext cx="5112000" cy="4140000"/>
          </a:xfrm>
          <a:prstGeom prst="rect">
            <a:avLst/>
          </a:prstGeom>
          <a:noFill/>
        </p:spPr>
        <p:txBody>
          <a:bodyPr wrap="square">
            <a:spAutoFit/>
          </a:bodyPr>
          <a:lstStyle>
            <a:defPPr>
              <a:defRPr lang="en-US"/>
            </a:defPPr>
            <a:lvl1pPr>
              <a:defRPr>
                <a:latin typeface="Calibri" panose="020F0502020204030204" pitchFamily="34" charset="0"/>
                <a:cs typeface="Calibri" panose="020F0502020204030204" pitchFamily="34" charset="0"/>
              </a:defRPr>
            </a:lvl1pPr>
          </a:lstStyle>
          <a:p>
            <a:pPr algn="just">
              <a:spcAft>
                <a:spcPts val="600"/>
              </a:spcAft>
            </a:pPr>
            <a:r>
              <a:rPr lang="en-US" dirty="0"/>
              <a:t>Here is a more detailed breakdown of each category:</a:t>
            </a:r>
          </a:p>
          <a:p>
            <a:pPr marL="285750" indent="-285750" algn="just">
              <a:spcAft>
                <a:spcPts val="600"/>
              </a:spcAft>
              <a:buFont typeface="Wingdings" panose="05000000000000000000" pitchFamily="2" charset="2"/>
              <a:buChar char="Ø"/>
            </a:pPr>
            <a:r>
              <a:rPr lang="en-US" dirty="0"/>
              <a:t>Product Design is the most successful project category, representing 17.86% of the total successful projects.</a:t>
            </a:r>
          </a:p>
          <a:p>
            <a:pPr marL="285750" indent="-285750" algn="just">
              <a:spcAft>
                <a:spcPts val="600"/>
              </a:spcAft>
              <a:buFont typeface="Wingdings" panose="05000000000000000000" pitchFamily="2" charset="2"/>
              <a:buChar char="Ø"/>
            </a:pPr>
            <a:r>
              <a:rPr lang="en-US" dirty="0"/>
              <a:t>Tabletop Games and Music follow closely with 12.52% and 12.18%, respectively.</a:t>
            </a:r>
          </a:p>
          <a:p>
            <a:pPr marL="285750" indent="-285750" algn="just">
              <a:spcAft>
                <a:spcPts val="600"/>
              </a:spcAft>
              <a:buFont typeface="Wingdings" panose="05000000000000000000" pitchFamily="2" charset="2"/>
              <a:buChar char="Ø"/>
            </a:pPr>
            <a:r>
              <a:rPr lang="en-US" dirty="0"/>
              <a:t>Documentary projects account for 11.29% of the successful projects.</a:t>
            </a:r>
          </a:p>
          <a:p>
            <a:pPr marL="285750" indent="-285750" algn="just">
              <a:spcAft>
                <a:spcPts val="600"/>
              </a:spcAft>
              <a:buFont typeface="Wingdings" panose="05000000000000000000" pitchFamily="2" charset="2"/>
              <a:buChar char="Ø"/>
            </a:pPr>
            <a:r>
              <a:rPr lang="en-US" dirty="0"/>
              <a:t>Video Games, Shorts, Food, Film and Video, and Fiction also contribute significantly to the success, ranging from one category to another.</a:t>
            </a:r>
          </a:p>
          <a:p>
            <a:pPr marL="285750" indent="-285750" algn="just">
              <a:spcAft>
                <a:spcPts val="600"/>
              </a:spcAft>
              <a:buFont typeface="Wingdings" panose="05000000000000000000" pitchFamily="2" charset="2"/>
              <a:buChar char="Ø"/>
            </a:pPr>
            <a:r>
              <a:rPr lang="en-US" dirty="0"/>
              <a:t>Art is the least successful category, with only 6.36% of the total successful projects.</a:t>
            </a:r>
          </a:p>
        </p:txBody>
      </p:sp>
      <p:graphicFrame>
        <p:nvGraphicFramePr>
          <p:cNvPr id="9" name="Chart 8">
            <a:extLst>
              <a:ext uri="{FF2B5EF4-FFF2-40B4-BE49-F238E27FC236}">
                <a16:creationId xmlns:a16="http://schemas.microsoft.com/office/drawing/2014/main" id="{3FE4408D-E846-D874-97EC-0E582AD97556}"/>
              </a:ext>
            </a:extLst>
          </p:cNvPr>
          <p:cNvGraphicFramePr/>
          <p:nvPr>
            <p:extLst>
              <p:ext uri="{D42A27DB-BD31-4B8C-83A1-F6EECF244321}">
                <p14:modId xmlns:p14="http://schemas.microsoft.com/office/powerpoint/2010/main" val="3752643522"/>
              </p:ext>
            </p:extLst>
          </p:nvPr>
        </p:nvGraphicFramePr>
        <p:xfrm>
          <a:off x="560564" y="1130400"/>
          <a:ext cx="5867400" cy="45971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3572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D4D80B52-0B28-4EC6-9162-CC1B042B7679}"/>
              </a:ext>
            </a:extLst>
          </p:cNvPr>
          <p:cNvGraphicFramePr>
            <a:graphicFrameLocks/>
          </p:cNvGraphicFramePr>
          <p:nvPr>
            <p:extLst>
              <p:ext uri="{D42A27DB-BD31-4B8C-83A1-F6EECF244321}">
                <p14:modId xmlns:p14="http://schemas.microsoft.com/office/powerpoint/2010/main" val="1563104729"/>
              </p:ext>
            </p:extLst>
          </p:nvPr>
        </p:nvGraphicFramePr>
        <p:xfrm>
          <a:off x="608012" y="1219200"/>
          <a:ext cx="5580000" cy="3708000"/>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a:extLst>
              <a:ext uri="{FF2B5EF4-FFF2-40B4-BE49-F238E27FC236}">
                <a16:creationId xmlns:a16="http://schemas.microsoft.com/office/drawing/2014/main" id="{6BD5B4F4-DBC7-44BA-94A1-80C7717693D4}"/>
              </a:ext>
            </a:extLst>
          </p:cNvPr>
          <p:cNvSpPr>
            <a:spLocks noGrp="1"/>
          </p:cNvSpPr>
          <p:nvPr>
            <p:ph type="sldNum" sz="quarter" idx="12"/>
          </p:nvPr>
        </p:nvSpPr>
        <p:spPr>
          <a:xfrm>
            <a:off x="10495103"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17</a:t>
            </a:fld>
            <a:endParaRPr lang="en-US" sz="1500" dirty="0">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AAFF67F3-D4E9-422B-8C01-DF3C6C9950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D78BC7C5-B5B4-0F7C-E1F0-92BF72813064}"/>
              </a:ext>
            </a:extLst>
          </p:cNvPr>
          <p:cNvSpPr txBox="1"/>
          <p:nvPr/>
        </p:nvSpPr>
        <p:spPr>
          <a:xfrm>
            <a:off x="4204412" y="450600"/>
            <a:ext cx="3780000" cy="540000"/>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Successful Project Overview</a:t>
            </a:r>
            <a:endParaRPr lang="en-IN" sz="2400" dirty="0">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F6CB1B11-08AB-9332-F808-4293D95A69BE}"/>
              </a:ext>
            </a:extLst>
          </p:cNvPr>
          <p:cNvSpPr txBox="1"/>
          <p:nvPr/>
        </p:nvSpPr>
        <p:spPr>
          <a:xfrm>
            <a:off x="6246812" y="1066800"/>
            <a:ext cx="5400000" cy="5139869"/>
          </a:xfrm>
          <a:prstGeom prst="rect">
            <a:avLst/>
          </a:prstGeom>
          <a:noFill/>
        </p:spPr>
        <p:txBody>
          <a:bodyPr wrap="square">
            <a:spAutoFit/>
          </a:bodyPr>
          <a:lstStyle>
            <a:defPPr>
              <a:defRPr lang="en-US"/>
            </a:defPPr>
            <a:lvl1pPr>
              <a:defRPr>
                <a:latin typeface="Calibri" panose="020F0502020204030204" pitchFamily="34" charset="0"/>
                <a:cs typeface="Calibri" panose="020F0502020204030204" pitchFamily="34" charset="0"/>
              </a:defRPr>
            </a:lvl1pPr>
          </a:lstStyle>
          <a:p>
            <a:pPr algn="just">
              <a:spcAft>
                <a:spcPts val="600"/>
              </a:spcAft>
            </a:pPr>
            <a:r>
              <a:rPr lang="en-US" dirty="0"/>
              <a:t>Here is a more detailed breakdown of each category:</a:t>
            </a:r>
          </a:p>
          <a:p>
            <a:pPr marL="285750" indent="-285750" algn="just">
              <a:spcAft>
                <a:spcPts val="600"/>
              </a:spcAft>
              <a:buFont typeface="Wingdings" panose="05000000000000000000" pitchFamily="2" charset="2"/>
              <a:buChar char="Ø"/>
            </a:pPr>
            <a:r>
              <a:rPr lang="en-US" dirty="0"/>
              <a:t>Successful projects show a significant increase over the years, with less than 0.4% completed in 2009.</a:t>
            </a:r>
          </a:p>
          <a:p>
            <a:pPr marL="285750" indent="-285750" algn="just">
              <a:spcAft>
                <a:spcPts val="600"/>
              </a:spcAft>
              <a:buFont typeface="Wingdings" panose="05000000000000000000" pitchFamily="2" charset="2"/>
              <a:buChar char="Ø"/>
            </a:pPr>
            <a:r>
              <a:rPr lang="en-US" dirty="0"/>
              <a:t>The completion rate rises to 2.7% in 2010 and continues to climb to approximately 7% in 2011.</a:t>
            </a:r>
          </a:p>
          <a:p>
            <a:pPr marL="285750" indent="-285750" algn="just">
              <a:spcAft>
                <a:spcPts val="600"/>
              </a:spcAft>
              <a:buFont typeface="Wingdings" panose="05000000000000000000" pitchFamily="2" charset="2"/>
              <a:buChar char="Ø"/>
            </a:pPr>
            <a:r>
              <a:rPr lang="en-US" dirty="0"/>
              <a:t>In 2012, the success rate further increases to around 11%, and a similar trend continues in 2013.</a:t>
            </a:r>
          </a:p>
          <a:p>
            <a:pPr marL="285750" indent="-285750" algn="just">
              <a:spcAft>
                <a:spcPts val="600"/>
              </a:spcAft>
              <a:buFont typeface="Wingdings" panose="05000000000000000000" pitchFamily="2" charset="2"/>
              <a:buChar char="Ø"/>
            </a:pPr>
            <a:r>
              <a:rPr lang="en-US" dirty="0"/>
              <a:t>The highest success rate is observed in 2014, reaching 16.17% of total projects.</a:t>
            </a:r>
          </a:p>
          <a:p>
            <a:pPr marL="285750" indent="-285750" algn="just">
              <a:spcAft>
                <a:spcPts val="600"/>
              </a:spcAft>
              <a:buFont typeface="Wingdings" panose="05000000000000000000" pitchFamily="2" charset="2"/>
              <a:buChar char="Ø"/>
            </a:pPr>
            <a:r>
              <a:rPr lang="en-US" dirty="0"/>
              <a:t>2015 follows closely with a success rate of 15.88%.</a:t>
            </a:r>
          </a:p>
          <a:p>
            <a:pPr marL="285750" indent="-285750" algn="just">
              <a:spcAft>
                <a:spcPts val="600"/>
              </a:spcAft>
              <a:buFont typeface="Wingdings" panose="05000000000000000000" pitchFamily="2" charset="2"/>
              <a:buChar char="Ø"/>
            </a:pPr>
            <a:r>
              <a:rPr lang="en-US" dirty="0"/>
              <a:t>Success rates remain relatively high in 2016 at 12.62% and in 2017 at approximately 13%.</a:t>
            </a:r>
          </a:p>
          <a:p>
            <a:pPr marL="285750" indent="-285750" algn="just">
              <a:spcAft>
                <a:spcPts val="600"/>
              </a:spcAft>
              <a:buFont typeface="Wingdings" panose="05000000000000000000" pitchFamily="2" charset="2"/>
              <a:buChar char="Ø"/>
            </a:pPr>
            <a:r>
              <a:rPr lang="en-US" dirty="0"/>
              <a:t>A slight decline is seen in 2018 with a success rate of about 10%.</a:t>
            </a:r>
          </a:p>
          <a:p>
            <a:pPr marL="285750" indent="-285750" algn="just">
              <a:spcAft>
                <a:spcPts val="600"/>
              </a:spcAft>
              <a:buFont typeface="Wingdings" panose="05000000000000000000" pitchFamily="2" charset="2"/>
              <a:buChar char="Ø"/>
            </a:pPr>
            <a:r>
              <a:rPr lang="en-US" dirty="0"/>
              <a:t>In January 2019, the success rate drops back to 0.4%, reflecting a similar level to that of 2009.</a:t>
            </a:r>
          </a:p>
        </p:txBody>
      </p:sp>
    </p:spTree>
    <p:extLst>
      <p:ext uri="{BB962C8B-B14F-4D97-AF65-F5344CB8AC3E}">
        <p14:creationId xmlns:p14="http://schemas.microsoft.com/office/powerpoint/2010/main" val="276513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BD5B4F4-DBC7-44BA-94A1-80C7717693D4}"/>
              </a:ext>
            </a:extLst>
          </p:cNvPr>
          <p:cNvSpPr>
            <a:spLocks noGrp="1"/>
          </p:cNvSpPr>
          <p:nvPr>
            <p:ph type="sldNum" sz="quarter" idx="12"/>
          </p:nvPr>
        </p:nvSpPr>
        <p:spPr>
          <a:xfrm>
            <a:off x="10495103"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18</a:t>
            </a:fld>
            <a:endParaRPr lang="en-US" sz="1500" dirty="0">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AAFF67F3-D4E9-422B-8C01-DF3C6C9950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D78BC7C5-B5B4-0F7C-E1F0-92BF72813064}"/>
              </a:ext>
            </a:extLst>
          </p:cNvPr>
          <p:cNvSpPr txBox="1"/>
          <p:nvPr/>
        </p:nvSpPr>
        <p:spPr>
          <a:xfrm>
            <a:off x="4564412" y="685800"/>
            <a:ext cx="3060000" cy="468000"/>
          </a:xfrm>
          <a:prstGeom prst="rect">
            <a:avLst/>
          </a:prstGeom>
          <a:noFill/>
        </p:spPr>
        <p:txBody>
          <a:bodyPr wrap="square" rtlCol="0">
            <a:spAutoFit/>
          </a:bodyPr>
          <a:lstStyle/>
          <a:p>
            <a:pPr algn="ctr"/>
            <a:r>
              <a:rPr lang="en-US" sz="2400" dirty="0">
                <a:latin typeface="Calibri" panose="020F0502020204030204" pitchFamily="34" charset="0"/>
                <a:cs typeface="Calibri" panose="020F0502020204030204" pitchFamily="34" charset="0"/>
              </a:rPr>
              <a:t>Top Successful Project</a:t>
            </a:r>
            <a:endParaRPr lang="en-IN" sz="2400" dirty="0">
              <a:latin typeface="Calibri" panose="020F0502020204030204" pitchFamily="34" charset="0"/>
              <a:cs typeface="Calibri" panose="020F0502020204030204" pitchFamily="34" charset="0"/>
            </a:endParaRPr>
          </a:p>
        </p:txBody>
      </p:sp>
      <p:pic>
        <p:nvPicPr>
          <p:cNvPr id="9" name="Picture 8">
            <a:extLst>
              <a:ext uri="{FF2B5EF4-FFF2-40B4-BE49-F238E27FC236}">
                <a16:creationId xmlns:a16="http://schemas.microsoft.com/office/drawing/2014/main" id="{43F4150F-8B8F-9F0F-52E9-3F5EA60FAB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5456" y="3618000"/>
            <a:ext cx="5517913" cy="2880000"/>
          </a:xfrm>
          <a:prstGeom prst="rect">
            <a:avLst/>
          </a:prstGeom>
        </p:spPr>
      </p:pic>
      <p:pic>
        <p:nvPicPr>
          <p:cNvPr id="11" name="Picture 10">
            <a:extLst>
              <a:ext uri="{FF2B5EF4-FFF2-40B4-BE49-F238E27FC236}">
                <a16:creationId xmlns:a16="http://schemas.microsoft.com/office/drawing/2014/main" id="{D949F79B-9FD5-970E-7C3E-DE471057B9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2052" y="1185176"/>
            <a:ext cx="6064721" cy="2340000"/>
          </a:xfrm>
          <a:prstGeom prst="rect">
            <a:avLst/>
          </a:prstGeom>
        </p:spPr>
      </p:pic>
    </p:spTree>
    <p:extLst>
      <p:ext uri="{BB962C8B-B14F-4D97-AF65-F5344CB8AC3E}">
        <p14:creationId xmlns:p14="http://schemas.microsoft.com/office/powerpoint/2010/main" val="3884223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D39ECD0-26E1-4C1E-A5CC-6E518D6BB21C}"/>
              </a:ext>
            </a:extLst>
          </p:cNvPr>
          <p:cNvSpPr>
            <a:spLocks noGrp="1"/>
          </p:cNvSpPr>
          <p:nvPr>
            <p:ph type="sldNum" sz="quarter" idx="12"/>
          </p:nvPr>
        </p:nvSpPr>
        <p:spPr>
          <a:xfrm>
            <a:off x="10497997"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19</a:t>
            </a:fld>
            <a:endParaRPr lang="en-US" sz="1500"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EDC62312-50F1-4CF9-9BD1-82D921B7D80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30276717-29B8-683D-205A-EDF6874CAA8F}"/>
              </a:ext>
            </a:extLst>
          </p:cNvPr>
          <p:cNvSpPr txBox="1"/>
          <p:nvPr/>
        </p:nvSpPr>
        <p:spPr>
          <a:xfrm>
            <a:off x="4744412" y="222000"/>
            <a:ext cx="2700000" cy="461665"/>
          </a:xfrm>
          <a:prstGeom prst="rect">
            <a:avLst/>
          </a:prstGeom>
          <a:noFill/>
        </p:spPr>
        <p:txBody>
          <a:bodyPr wrap="square" rtlCol="0">
            <a:spAutoFit/>
          </a:bodyPr>
          <a:lstStyle/>
          <a:p>
            <a:pPr algn="ctr"/>
            <a:r>
              <a:rPr lang="en-US" sz="2400" dirty="0">
                <a:latin typeface="Calibri" panose="020F0502020204030204" pitchFamily="34" charset="0"/>
                <a:cs typeface="Calibri" panose="020F0502020204030204" pitchFamily="34" charset="0"/>
              </a:rPr>
              <a:t>Power BI Dashboard</a:t>
            </a:r>
            <a:endParaRPr lang="en-IN" sz="24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AC1EA97B-1CE8-22FC-5EFB-9CE930DB84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812" y="748610"/>
            <a:ext cx="9601200" cy="5360779"/>
          </a:xfrm>
          <a:prstGeom prst="rect">
            <a:avLst/>
          </a:prstGeom>
        </p:spPr>
      </p:pic>
    </p:spTree>
    <p:extLst>
      <p:ext uri="{BB962C8B-B14F-4D97-AF65-F5344CB8AC3E}">
        <p14:creationId xmlns:p14="http://schemas.microsoft.com/office/powerpoint/2010/main" val="3606688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8877FD8-918B-4BAD-936A-FB7B7583E3F0}"/>
              </a:ext>
            </a:extLst>
          </p:cNvPr>
          <p:cNvSpPr>
            <a:spLocks noGrp="1"/>
          </p:cNvSpPr>
          <p:nvPr>
            <p:ph type="sldNum" sz="quarter" idx="12"/>
          </p:nvPr>
        </p:nvSpPr>
        <p:spPr>
          <a:xfrm>
            <a:off x="10522413" y="6493818"/>
            <a:ext cx="360000" cy="360000"/>
          </a:xfrm>
        </p:spPr>
        <p:txBody>
          <a:bodyPr/>
          <a:lstStyle/>
          <a:p>
            <a:fld id="{2A013F82-EE5E-44EE-A61D-E31C6657F26F}" type="slidenum">
              <a:rPr lang="en-US" sz="1500" smtClean="0">
                <a:latin typeface="Calibri" panose="020F0502020204030204" pitchFamily="34" charset="0"/>
                <a:cs typeface="Calibri" panose="020F0502020204030204" pitchFamily="34" charset="0"/>
              </a:rPr>
              <a:t>2</a:t>
            </a:fld>
            <a:endParaRPr lang="en-US" sz="1500" dirty="0">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8A954D91-C282-4016-B479-764B214777C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4" y="6138000"/>
            <a:ext cx="1297721"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58331794-5749-4E5A-128C-191BB8780B47}"/>
              </a:ext>
            </a:extLst>
          </p:cNvPr>
          <p:cNvSpPr txBox="1"/>
          <p:nvPr/>
        </p:nvSpPr>
        <p:spPr>
          <a:xfrm>
            <a:off x="4384413" y="452863"/>
            <a:ext cx="3420000" cy="461537"/>
          </a:xfrm>
          <a:prstGeom prst="rect">
            <a:avLst/>
          </a:prstGeom>
          <a:noFill/>
        </p:spPr>
        <p:txBody>
          <a:bodyPr wrap="square" rtlCol="0">
            <a:spAutoFit/>
          </a:bodyPr>
          <a:lstStyle/>
          <a:p>
            <a:pPr algn="ctr"/>
            <a:r>
              <a:rPr lang="en-US" sz="2399" dirty="0">
                <a:latin typeface="Calibri" panose="020F0502020204030204" pitchFamily="34" charset="0"/>
                <a:cs typeface="Calibri" panose="020F0502020204030204" pitchFamily="34" charset="0"/>
              </a:rPr>
              <a:t>Overview : Crowdfunding</a:t>
            </a:r>
            <a:endParaRPr lang="en-IN" sz="2399"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1796F24C-76EE-1B95-4FBE-BE3A1308D869}"/>
              </a:ext>
            </a:extLst>
          </p:cNvPr>
          <p:cNvSpPr txBox="1"/>
          <p:nvPr/>
        </p:nvSpPr>
        <p:spPr>
          <a:xfrm>
            <a:off x="1666413" y="1143001"/>
            <a:ext cx="8856000" cy="1021690"/>
          </a:xfrm>
          <a:prstGeom prst="rect">
            <a:avLst/>
          </a:prstGeom>
          <a:noFill/>
        </p:spPr>
        <p:txBody>
          <a:bodyPr wrap="square" rtlCol="0">
            <a:spAutoFit/>
          </a:bodyPr>
          <a:lstStyle/>
          <a:p>
            <a:pPr algn="just">
              <a:lnSpc>
                <a:spcPct val="114000"/>
              </a:lnSpc>
            </a:pPr>
            <a:r>
              <a:rPr lang="en-US" dirty="0">
                <a:latin typeface="Calibri" panose="020F0502020204030204" pitchFamily="34" charset="0"/>
                <a:cs typeface="Calibri" panose="020F0502020204030204" pitchFamily="34" charset="0"/>
              </a:rPr>
              <a:t>What is crowdfunding?</a:t>
            </a:r>
          </a:p>
          <a:p>
            <a:pPr marL="285755" indent="-285755" algn="just">
              <a:lnSpc>
                <a:spcPct val="114000"/>
              </a:lnSpc>
              <a:buFont typeface="Wingdings" panose="05000000000000000000" pitchFamily="2" charset="2"/>
              <a:buChar char="Ø"/>
            </a:pPr>
            <a:r>
              <a:rPr lang="en-US" dirty="0">
                <a:latin typeface="Calibri" panose="020F0502020204030204" pitchFamily="34" charset="0"/>
                <a:cs typeface="Calibri" panose="020F0502020204030204" pitchFamily="34" charset="0"/>
              </a:rPr>
              <a:t>Crowdfunding is the practice of funding a project or venture by raising small amounts of money from a large number of people, typically via the Internet. </a:t>
            </a:r>
            <a:endParaRPr lang="en-IN" dirty="0">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2B2E2DA4-4073-7A55-793C-EFC3337BBE20}"/>
              </a:ext>
            </a:extLst>
          </p:cNvPr>
          <p:cNvSpPr txBox="1"/>
          <p:nvPr/>
        </p:nvSpPr>
        <p:spPr>
          <a:xfrm>
            <a:off x="4731713" y="2286001"/>
            <a:ext cx="2699999" cy="369332"/>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How crowdfunding works?</a:t>
            </a:r>
            <a:endParaRPr lang="en-IN" dirty="0">
              <a:latin typeface="Calibri" panose="020F0502020204030204" pitchFamily="34" charset="0"/>
              <a:cs typeface="Calibri" panose="020F0502020204030204" pitchFamily="34" charset="0"/>
            </a:endParaRPr>
          </a:p>
        </p:txBody>
      </p:sp>
      <p:grpSp>
        <p:nvGrpSpPr>
          <p:cNvPr id="20" name="Group 19">
            <a:extLst>
              <a:ext uri="{FF2B5EF4-FFF2-40B4-BE49-F238E27FC236}">
                <a16:creationId xmlns:a16="http://schemas.microsoft.com/office/drawing/2014/main" id="{B6A1917B-7B35-90AE-C9EC-8C90C7F1F70A}"/>
              </a:ext>
            </a:extLst>
          </p:cNvPr>
          <p:cNvGrpSpPr/>
          <p:nvPr/>
        </p:nvGrpSpPr>
        <p:grpSpPr>
          <a:xfrm>
            <a:off x="4780414" y="2788310"/>
            <a:ext cx="2627999" cy="3402300"/>
            <a:chOff x="4780412" y="2743200"/>
            <a:chExt cx="2628000" cy="3402300"/>
          </a:xfrm>
        </p:grpSpPr>
        <p:sp>
          <p:nvSpPr>
            <p:cNvPr id="12" name="Rectangle 11">
              <a:extLst>
                <a:ext uri="{FF2B5EF4-FFF2-40B4-BE49-F238E27FC236}">
                  <a16:creationId xmlns:a16="http://schemas.microsoft.com/office/drawing/2014/main" id="{7195B349-279C-0BCE-2CD0-F618B6E58461}"/>
                </a:ext>
              </a:extLst>
            </p:cNvPr>
            <p:cNvSpPr/>
            <p:nvPr/>
          </p:nvSpPr>
          <p:spPr>
            <a:xfrm>
              <a:off x="4780412" y="3329625"/>
              <a:ext cx="2628000" cy="36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Platform Selection</a:t>
              </a:r>
              <a:endParaRPr lang="en-IN" dirty="0">
                <a:latin typeface="Calibri" panose="020F0502020204030204" pitchFamily="34" charset="0"/>
                <a:cs typeface="Calibri" panose="020F0502020204030204" pitchFamily="34" charset="0"/>
              </a:endParaRPr>
            </a:p>
          </p:txBody>
        </p:sp>
        <p:sp>
          <p:nvSpPr>
            <p:cNvPr id="13" name="Rectangle 12">
              <a:extLst>
                <a:ext uri="{FF2B5EF4-FFF2-40B4-BE49-F238E27FC236}">
                  <a16:creationId xmlns:a16="http://schemas.microsoft.com/office/drawing/2014/main" id="{7487DAFC-08FA-630B-76C5-0A1FC64E80C7}"/>
                </a:ext>
              </a:extLst>
            </p:cNvPr>
            <p:cNvSpPr/>
            <p:nvPr/>
          </p:nvSpPr>
          <p:spPr>
            <a:xfrm>
              <a:off x="4780412" y="2743200"/>
              <a:ext cx="2628000" cy="36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Project Creation</a:t>
              </a:r>
              <a:endParaRPr lang="en-IN" dirty="0">
                <a:latin typeface="Calibri" panose="020F0502020204030204" pitchFamily="34" charset="0"/>
                <a:cs typeface="Calibri" panose="020F0502020204030204" pitchFamily="34" charset="0"/>
              </a:endParaRPr>
            </a:p>
          </p:txBody>
        </p:sp>
        <p:sp>
          <p:nvSpPr>
            <p:cNvPr id="14" name="Rectangle 13">
              <a:extLst>
                <a:ext uri="{FF2B5EF4-FFF2-40B4-BE49-F238E27FC236}">
                  <a16:creationId xmlns:a16="http://schemas.microsoft.com/office/drawing/2014/main" id="{67D89A07-A61C-9B39-819E-C98B5D4B2B11}"/>
                </a:ext>
              </a:extLst>
            </p:cNvPr>
            <p:cNvSpPr/>
            <p:nvPr/>
          </p:nvSpPr>
          <p:spPr>
            <a:xfrm>
              <a:off x="4780412" y="3916050"/>
              <a:ext cx="2628000" cy="36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Campaign Launch</a:t>
              </a:r>
              <a:endParaRPr lang="en-IN" dirty="0">
                <a:latin typeface="Calibri" panose="020F0502020204030204" pitchFamily="34" charset="0"/>
                <a:cs typeface="Calibri" panose="020F0502020204030204" pitchFamily="34" charset="0"/>
              </a:endParaRPr>
            </a:p>
          </p:txBody>
        </p:sp>
        <p:sp>
          <p:nvSpPr>
            <p:cNvPr id="15" name="Rectangle 14">
              <a:extLst>
                <a:ext uri="{FF2B5EF4-FFF2-40B4-BE49-F238E27FC236}">
                  <a16:creationId xmlns:a16="http://schemas.microsoft.com/office/drawing/2014/main" id="{B3C933D6-EE85-0DF7-47B4-8B546FAC6BB8}"/>
                </a:ext>
              </a:extLst>
            </p:cNvPr>
            <p:cNvSpPr/>
            <p:nvPr/>
          </p:nvSpPr>
          <p:spPr>
            <a:xfrm>
              <a:off x="4780412" y="4536450"/>
              <a:ext cx="2628000" cy="36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Backers Contribution</a:t>
              </a:r>
              <a:endParaRPr lang="en-IN" dirty="0">
                <a:latin typeface="Calibri" panose="020F0502020204030204" pitchFamily="34" charset="0"/>
                <a:cs typeface="Calibri" panose="020F0502020204030204" pitchFamily="34" charset="0"/>
              </a:endParaRPr>
            </a:p>
          </p:txBody>
        </p:sp>
        <p:sp>
          <p:nvSpPr>
            <p:cNvPr id="16" name="Rectangle 15">
              <a:extLst>
                <a:ext uri="{FF2B5EF4-FFF2-40B4-BE49-F238E27FC236}">
                  <a16:creationId xmlns:a16="http://schemas.microsoft.com/office/drawing/2014/main" id="{9E0AB839-B048-C940-E896-E8751275B597}"/>
                </a:ext>
              </a:extLst>
            </p:cNvPr>
            <p:cNvSpPr/>
            <p:nvPr/>
          </p:nvSpPr>
          <p:spPr>
            <a:xfrm>
              <a:off x="4780412" y="5160975"/>
              <a:ext cx="2628000" cy="36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Funding Goal</a:t>
              </a:r>
              <a:endParaRPr lang="en-IN" dirty="0">
                <a:latin typeface="Calibri" panose="020F0502020204030204" pitchFamily="34" charset="0"/>
                <a:cs typeface="Calibri" panose="020F0502020204030204" pitchFamily="34" charset="0"/>
              </a:endParaRPr>
            </a:p>
          </p:txBody>
        </p:sp>
        <p:sp>
          <p:nvSpPr>
            <p:cNvPr id="17" name="Rectangle 16">
              <a:extLst>
                <a:ext uri="{FF2B5EF4-FFF2-40B4-BE49-F238E27FC236}">
                  <a16:creationId xmlns:a16="http://schemas.microsoft.com/office/drawing/2014/main" id="{D1F50BB0-75C2-885D-7A8B-E3660E109D4D}"/>
                </a:ext>
              </a:extLst>
            </p:cNvPr>
            <p:cNvSpPr/>
            <p:nvPr/>
          </p:nvSpPr>
          <p:spPr>
            <a:xfrm>
              <a:off x="4780412" y="5785500"/>
              <a:ext cx="2628000" cy="3600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Project Completion</a:t>
              </a:r>
              <a:endParaRPr lang="en-IN" dirty="0">
                <a:latin typeface="Calibri" panose="020F0502020204030204" pitchFamily="34" charset="0"/>
                <a:cs typeface="Calibri" panose="020F0502020204030204" pitchFamily="34" charset="0"/>
              </a:endParaRPr>
            </a:p>
          </p:txBody>
        </p:sp>
        <p:sp>
          <p:nvSpPr>
            <p:cNvPr id="6" name="Arrow: Down 5">
              <a:extLst>
                <a:ext uri="{FF2B5EF4-FFF2-40B4-BE49-F238E27FC236}">
                  <a16:creationId xmlns:a16="http://schemas.microsoft.com/office/drawing/2014/main" id="{9CE52AA3-4BAB-A276-C2A4-59A97812E7D3}"/>
                </a:ext>
              </a:extLst>
            </p:cNvPr>
            <p:cNvSpPr/>
            <p:nvPr/>
          </p:nvSpPr>
          <p:spPr>
            <a:xfrm>
              <a:off x="5968412" y="3696207"/>
              <a:ext cx="252000" cy="216000"/>
            </a:xfrm>
            <a:prstGeom prst="down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atin typeface="Calibri" panose="020F0502020204030204" pitchFamily="34" charset="0"/>
                <a:cs typeface="Calibri" panose="020F0502020204030204" pitchFamily="34" charset="0"/>
              </a:endParaRPr>
            </a:p>
          </p:txBody>
        </p:sp>
        <p:sp>
          <p:nvSpPr>
            <p:cNvPr id="8" name="Arrow: Down 7">
              <a:extLst>
                <a:ext uri="{FF2B5EF4-FFF2-40B4-BE49-F238E27FC236}">
                  <a16:creationId xmlns:a16="http://schemas.microsoft.com/office/drawing/2014/main" id="{430924BD-C607-DF37-60EC-5A5AAA83ED13}"/>
                </a:ext>
              </a:extLst>
            </p:cNvPr>
            <p:cNvSpPr/>
            <p:nvPr/>
          </p:nvSpPr>
          <p:spPr>
            <a:xfrm>
              <a:off x="5968412" y="4292521"/>
              <a:ext cx="252000" cy="216000"/>
            </a:xfrm>
            <a:prstGeom prst="down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atin typeface="Calibri" panose="020F0502020204030204" pitchFamily="34" charset="0"/>
                <a:cs typeface="Calibri" panose="020F0502020204030204" pitchFamily="34" charset="0"/>
              </a:endParaRPr>
            </a:p>
          </p:txBody>
        </p:sp>
        <p:sp>
          <p:nvSpPr>
            <p:cNvPr id="10" name="Arrow: Down 9">
              <a:extLst>
                <a:ext uri="{FF2B5EF4-FFF2-40B4-BE49-F238E27FC236}">
                  <a16:creationId xmlns:a16="http://schemas.microsoft.com/office/drawing/2014/main" id="{1F05E4A4-A9A7-F50E-D560-2FB36312252D}"/>
                </a:ext>
              </a:extLst>
            </p:cNvPr>
            <p:cNvSpPr/>
            <p:nvPr/>
          </p:nvSpPr>
          <p:spPr>
            <a:xfrm>
              <a:off x="5968412" y="4920712"/>
              <a:ext cx="252000" cy="216000"/>
            </a:xfrm>
            <a:prstGeom prst="down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atin typeface="Calibri" panose="020F0502020204030204" pitchFamily="34" charset="0"/>
                <a:cs typeface="Calibri" panose="020F0502020204030204" pitchFamily="34" charset="0"/>
              </a:endParaRPr>
            </a:p>
          </p:txBody>
        </p:sp>
        <p:sp>
          <p:nvSpPr>
            <p:cNvPr id="18" name="Arrow: Down 17">
              <a:extLst>
                <a:ext uri="{FF2B5EF4-FFF2-40B4-BE49-F238E27FC236}">
                  <a16:creationId xmlns:a16="http://schemas.microsoft.com/office/drawing/2014/main" id="{463113BE-AC83-FFEC-08D6-BB749FF5CCC2}"/>
                </a:ext>
              </a:extLst>
            </p:cNvPr>
            <p:cNvSpPr/>
            <p:nvPr/>
          </p:nvSpPr>
          <p:spPr>
            <a:xfrm>
              <a:off x="5968412" y="5535443"/>
              <a:ext cx="252000" cy="216000"/>
            </a:xfrm>
            <a:prstGeom prst="down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atin typeface="Calibri" panose="020F0502020204030204" pitchFamily="34" charset="0"/>
                <a:cs typeface="Calibri" panose="020F0502020204030204" pitchFamily="34" charset="0"/>
              </a:endParaRPr>
            </a:p>
          </p:txBody>
        </p:sp>
        <p:sp>
          <p:nvSpPr>
            <p:cNvPr id="19" name="Arrow: Down 18">
              <a:extLst>
                <a:ext uri="{FF2B5EF4-FFF2-40B4-BE49-F238E27FC236}">
                  <a16:creationId xmlns:a16="http://schemas.microsoft.com/office/drawing/2014/main" id="{5EA13C83-AEAE-90C0-8996-819F7BB3D603}"/>
                </a:ext>
              </a:extLst>
            </p:cNvPr>
            <p:cNvSpPr/>
            <p:nvPr/>
          </p:nvSpPr>
          <p:spPr>
            <a:xfrm>
              <a:off x="5968412" y="3096597"/>
              <a:ext cx="252000" cy="216000"/>
            </a:xfrm>
            <a:prstGeom prst="down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atin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329082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D39ECD0-26E1-4C1E-A5CC-6E518D6BB21C}"/>
              </a:ext>
            </a:extLst>
          </p:cNvPr>
          <p:cNvSpPr>
            <a:spLocks noGrp="1"/>
          </p:cNvSpPr>
          <p:nvPr>
            <p:ph type="sldNum" sz="quarter" idx="12"/>
          </p:nvPr>
        </p:nvSpPr>
        <p:spPr>
          <a:xfrm>
            <a:off x="10497997"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20</a:t>
            </a:fld>
            <a:endParaRPr lang="en-US" sz="1500"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EDC62312-50F1-4CF9-9BD1-82D921B7D80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30276717-29B8-683D-205A-EDF6874CAA8F}"/>
              </a:ext>
            </a:extLst>
          </p:cNvPr>
          <p:cNvSpPr txBox="1"/>
          <p:nvPr/>
        </p:nvSpPr>
        <p:spPr>
          <a:xfrm>
            <a:off x="4744412" y="222000"/>
            <a:ext cx="2700000" cy="461665"/>
          </a:xfrm>
          <a:prstGeom prst="rect">
            <a:avLst/>
          </a:prstGeom>
          <a:noFill/>
        </p:spPr>
        <p:txBody>
          <a:bodyPr wrap="square" rtlCol="0">
            <a:spAutoFit/>
          </a:bodyPr>
          <a:lstStyle/>
          <a:p>
            <a:pPr algn="ctr"/>
            <a:r>
              <a:rPr lang="en-US" sz="2400" dirty="0">
                <a:latin typeface="Calibri" panose="020F0502020204030204" pitchFamily="34" charset="0"/>
                <a:cs typeface="Calibri" panose="020F0502020204030204" pitchFamily="34" charset="0"/>
              </a:rPr>
              <a:t>Power BI Dashboard</a:t>
            </a:r>
            <a:endParaRPr lang="en-IN" sz="24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89CF2033-5A6A-A054-5D4F-6C9362DE4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812" y="825160"/>
            <a:ext cx="9601200" cy="5312840"/>
          </a:xfrm>
          <a:prstGeom prst="rect">
            <a:avLst/>
          </a:prstGeom>
        </p:spPr>
      </p:pic>
    </p:spTree>
    <p:extLst>
      <p:ext uri="{BB962C8B-B14F-4D97-AF65-F5344CB8AC3E}">
        <p14:creationId xmlns:p14="http://schemas.microsoft.com/office/powerpoint/2010/main" val="1721483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F2B964-E0C0-E010-348A-1A7AE1966CAF}"/>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4272A2A-A5C4-F880-F8E5-E31FE7936759}"/>
              </a:ext>
            </a:extLst>
          </p:cNvPr>
          <p:cNvSpPr>
            <a:spLocks noGrp="1"/>
          </p:cNvSpPr>
          <p:nvPr>
            <p:ph type="sldNum" sz="quarter" idx="12"/>
          </p:nvPr>
        </p:nvSpPr>
        <p:spPr>
          <a:xfrm>
            <a:off x="10497997"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21</a:t>
            </a:fld>
            <a:endParaRPr lang="en-US" sz="1500"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B66C09FA-2802-07DB-A202-1CBE577B30B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0AF5E8E9-BE78-8274-805D-616671164634}"/>
              </a:ext>
            </a:extLst>
          </p:cNvPr>
          <p:cNvSpPr txBox="1"/>
          <p:nvPr/>
        </p:nvSpPr>
        <p:spPr>
          <a:xfrm>
            <a:off x="4744412" y="222000"/>
            <a:ext cx="2700000" cy="461665"/>
          </a:xfrm>
          <a:prstGeom prst="rect">
            <a:avLst/>
          </a:prstGeom>
          <a:noFill/>
        </p:spPr>
        <p:txBody>
          <a:bodyPr wrap="square" rtlCol="0">
            <a:spAutoFit/>
          </a:bodyPr>
          <a:lstStyle/>
          <a:p>
            <a:pPr algn="ctr"/>
            <a:r>
              <a:rPr lang="en-US" sz="2400" dirty="0">
                <a:latin typeface="Calibri" panose="020F0502020204030204" pitchFamily="34" charset="0"/>
                <a:cs typeface="Calibri" panose="020F0502020204030204" pitchFamily="34" charset="0"/>
              </a:rPr>
              <a:t>Tableau Dashboard</a:t>
            </a:r>
            <a:endParaRPr lang="en-IN" sz="24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462D81CA-BABB-7D25-2B42-4BD119F834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812" y="762000"/>
            <a:ext cx="9601200" cy="5095037"/>
          </a:xfrm>
          <a:prstGeom prst="rect">
            <a:avLst/>
          </a:prstGeom>
        </p:spPr>
      </p:pic>
    </p:spTree>
    <p:extLst>
      <p:ext uri="{BB962C8B-B14F-4D97-AF65-F5344CB8AC3E}">
        <p14:creationId xmlns:p14="http://schemas.microsoft.com/office/powerpoint/2010/main" val="10677519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3CA974-6D2E-689F-F7FF-24E93C564DDD}"/>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0FFB05F-ECC8-A26D-6275-41752672B24D}"/>
              </a:ext>
            </a:extLst>
          </p:cNvPr>
          <p:cNvSpPr>
            <a:spLocks noGrp="1"/>
          </p:cNvSpPr>
          <p:nvPr>
            <p:ph type="sldNum" sz="quarter" idx="12"/>
          </p:nvPr>
        </p:nvSpPr>
        <p:spPr>
          <a:xfrm>
            <a:off x="10497997"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22</a:t>
            </a:fld>
            <a:endParaRPr lang="en-US" sz="1500"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3D839AAC-BD99-80C0-0510-DA4FAAB1771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E8F646F0-6914-BC53-40D9-EEAF0ADB707C}"/>
              </a:ext>
            </a:extLst>
          </p:cNvPr>
          <p:cNvSpPr txBox="1"/>
          <p:nvPr/>
        </p:nvSpPr>
        <p:spPr>
          <a:xfrm>
            <a:off x="4744412" y="222000"/>
            <a:ext cx="2700000" cy="461665"/>
          </a:xfrm>
          <a:prstGeom prst="rect">
            <a:avLst/>
          </a:prstGeom>
          <a:noFill/>
        </p:spPr>
        <p:txBody>
          <a:bodyPr wrap="square" rtlCol="0">
            <a:spAutoFit/>
          </a:bodyPr>
          <a:lstStyle/>
          <a:p>
            <a:pPr algn="ctr"/>
            <a:r>
              <a:rPr lang="en-US" sz="2400" dirty="0">
                <a:latin typeface="Calibri" panose="020F0502020204030204" pitchFamily="34" charset="0"/>
                <a:cs typeface="Calibri" panose="020F0502020204030204" pitchFamily="34" charset="0"/>
              </a:rPr>
              <a:t>Tableau Dashboard</a:t>
            </a:r>
            <a:endParaRPr lang="en-IN" sz="24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091B4472-8B93-946E-39B6-F682275B19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7193" y="875285"/>
            <a:ext cx="9601200" cy="5107429"/>
          </a:xfrm>
          <a:prstGeom prst="rect">
            <a:avLst/>
          </a:prstGeom>
        </p:spPr>
      </p:pic>
    </p:spTree>
    <p:extLst>
      <p:ext uri="{BB962C8B-B14F-4D97-AF65-F5344CB8AC3E}">
        <p14:creationId xmlns:p14="http://schemas.microsoft.com/office/powerpoint/2010/main" val="5025926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BD5B4F4-DBC7-44BA-94A1-80C7717693D4}"/>
              </a:ext>
            </a:extLst>
          </p:cNvPr>
          <p:cNvSpPr>
            <a:spLocks noGrp="1"/>
          </p:cNvSpPr>
          <p:nvPr>
            <p:ph type="sldNum" sz="quarter" idx="12"/>
          </p:nvPr>
        </p:nvSpPr>
        <p:spPr>
          <a:xfrm>
            <a:off x="10495103" y="6498000"/>
            <a:ext cx="396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23</a:t>
            </a:fld>
            <a:endParaRPr lang="en-US" sz="1500" dirty="0">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AAFF67F3-D4E9-422B-8C01-DF3C6C9950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D78BC7C5-B5B4-0F7C-E1F0-92BF72813064}"/>
              </a:ext>
            </a:extLst>
          </p:cNvPr>
          <p:cNvSpPr txBox="1"/>
          <p:nvPr/>
        </p:nvSpPr>
        <p:spPr>
          <a:xfrm>
            <a:off x="5194412" y="300335"/>
            <a:ext cx="1800000" cy="461665"/>
          </a:xfrm>
          <a:prstGeom prst="rect">
            <a:avLst/>
          </a:prstGeom>
          <a:noFill/>
        </p:spPr>
        <p:txBody>
          <a:bodyPr wrap="square" rtlCol="0">
            <a:spAutoFit/>
          </a:bodyPr>
          <a:lstStyle/>
          <a:p>
            <a:pPr algn="ctr"/>
            <a:r>
              <a:rPr lang="en-US" sz="2400" dirty="0">
                <a:latin typeface="Calibri" panose="020F0502020204030204" pitchFamily="34" charset="0"/>
                <a:cs typeface="Calibri" panose="020F0502020204030204" pitchFamily="34" charset="0"/>
              </a:rPr>
              <a:t>Conclusion</a:t>
            </a:r>
            <a:endParaRPr lang="en-IN" sz="24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FC60BB02-DEEB-E7AD-084A-699F4ABB76F5}"/>
              </a:ext>
            </a:extLst>
          </p:cNvPr>
          <p:cNvSpPr txBox="1"/>
          <p:nvPr/>
        </p:nvSpPr>
        <p:spPr>
          <a:xfrm>
            <a:off x="684212" y="762000"/>
            <a:ext cx="10260000" cy="5760000"/>
          </a:xfrm>
          <a:prstGeom prst="rect">
            <a:avLst/>
          </a:prstGeom>
          <a:noFill/>
        </p:spPr>
        <p:txBody>
          <a:bodyPr wrap="square">
            <a:spAutoFit/>
          </a:bodyPr>
          <a:lstStyle>
            <a:defPPr>
              <a:defRPr lang="en-US"/>
            </a:defPPr>
            <a:lvl1pPr>
              <a:defRPr>
                <a:latin typeface="Calibri" panose="020F0502020204030204" pitchFamily="34" charset="0"/>
                <a:cs typeface="Calibri" panose="020F0502020204030204" pitchFamily="34" charset="0"/>
              </a:defRPr>
            </a:lvl1pPr>
          </a:lstStyle>
          <a:p>
            <a:pPr marL="171450" indent="-171450" algn="just">
              <a:lnSpc>
                <a:spcPct val="110000"/>
              </a:lnSpc>
              <a:spcAft>
                <a:spcPts val="600"/>
              </a:spcAft>
              <a:buFont typeface="Wingdings" panose="05000000000000000000" pitchFamily="2" charset="2"/>
              <a:buChar char="Ø"/>
            </a:pPr>
            <a:r>
              <a:rPr lang="en-US" sz="1500" dirty="0"/>
              <a:t> Geographic Focus: Concentrate on expanding beyond the United States, targeting areas with emerging creative industries to diversify project locations.</a:t>
            </a:r>
          </a:p>
          <a:p>
            <a:pPr marL="171450" indent="-171450" algn="just">
              <a:lnSpc>
                <a:spcPct val="110000"/>
              </a:lnSpc>
              <a:spcAft>
                <a:spcPts val="600"/>
              </a:spcAft>
              <a:buFont typeface="Wingdings" panose="05000000000000000000" pitchFamily="2" charset="2"/>
              <a:buChar char="Ø"/>
            </a:pPr>
            <a:r>
              <a:rPr lang="en-US" sz="1500" dirty="0"/>
              <a:t> Category Emphasis: Prioritize marketing efforts on successful categories like Product Design, Tabletop Games, Music, and Documentary, exploring related niches within creative fields.</a:t>
            </a:r>
          </a:p>
          <a:p>
            <a:pPr marL="171450" indent="-171450" algn="just">
              <a:lnSpc>
                <a:spcPct val="110000"/>
              </a:lnSpc>
              <a:spcAft>
                <a:spcPts val="600"/>
              </a:spcAft>
              <a:buFont typeface="Wingdings" panose="05000000000000000000" pitchFamily="2" charset="2"/>
              <a:buChar char="Ø"/>
            </a:pPr>
            <a:r>
              <a:rPr lang="en-US" sz="1500" dirty="0"/>
              <a:t> Trends and Seasonality: Acknowledge the steady increase in project creation over the years, with a peak in 2014. Plan resource allocation and marketing strategies, especially during peak times like Q4 and December.</a:t>
            </a:r>
          </a:p>
          <a:p>
            <a:pPr marL="171450" indent="-171450" algn="just">
              <a:lnSpc>
                <a:spcPct val="110000"/>
              </a:lnSpc>
              <a:spcAft>
                <a:spcPts val="600"/>
              </a:spcAft>
              <a:buFont typeface="Wingdings" panose="05000000000000000000" pitchFamily="2" charset="2"/>
              <a:buChar char="Ø"/>
            </a:pPr>
            <a:r>
              <a:rPr lang="en-US" sz="1500" dirty="0"/>
              <a:t> Backer Engagement: Emphasize community engagement for project success, leveraging social media, and implementing strategies to increase backer involvement.</a:t>
            </a:r>
          </a:p>
          <a:p>
            <a:pPr marL="171450" indent="-171450" algn="just">
              <a:lnSpc>
                <a:spcPct val="110000"/>
              </a:lnSpc>
              <a:spcAft>
                <a:spcPts val="600"/>
              </a:spcAft>
              <a:buFont typeface="Wingdings" panose="05000000000000000000" pitchFamily="2" charset="2"/>
              <a:buChar char="Ø"/>
            </a:pPr>
            <a:r>
              <a:rPr lang="en-US" sz="1500" dirty="0"/>
              <a:t> Monetary Success Metrics: Focus on optimizing project success rates, as successful projects account for the majority of funds. Enhance project appeal to improve overall chances of success.</a:t>
            </a:r>
          </a:p>
          <a:p>
            <a:pPr marL="171450" indent="-171450" algn="just">
              <a:lnSpc>
                <a:spcPct val="110000"/>
              </a:lnSpc>
              <a:spcAft>
                <a:spcPts val="600"/>
              </a:spcAft>
              <a:buFont typeface="Wingdings" panose="05000000000000000000" pitchFamily="2" charset="2"/>
              <a:buChar char="Ø"/>
            </a:pPr>
            <a:r>
              <a:rPr lang="en-US" sz="1500" dirty="0"/>
              <a:t> Efficiency Metrics: Monitor and optimize Average Days to Completion to enhance project efficiency, positively influencing backer satisfaction and trust.</a:t>
            </a:r>
          </a:p>
          <a:p>
            <a:pPr marL="171450" indent="-171450" algn="just">
              <a:lnSpc>
                <a:spcPct val="110000"/>
              </a:lnSpc>
              <a:spcAft>
                <a:spcPts val="600"/>
              </a:spcAft>
              <a:buFont typeface="Wingdings" panose="05000000000000000000" pitchFamily="2" charset="2"/>
              <a:buChar char="Ø"/>
            </a:pPr>
            <a:r>
              <a:rPr lang="en-US" sz="1500" dirty="0"/>
              <a:t> Category-Specific Strategies:  Allocate resources based on historical success rates for different categories. Consider additional support for categories with lower success rates.</a:t>
            </a:r>
          </a:p>
          <a:p>
            <a:pPr marL="171450" indent="-171450" algn="just">
              <a:lnSpc>
                <a:spcPct val="110000"/>
              </a:lnSpc>
              <a:spcAft>
                <a:spcPts val="600"/>
              </a:spcAft>
              <a:buFont typeface="Wingdings" panose="05000000000000000000" pitchFamily="2" charset="2"/>
              <a:buChar char="Ø"/>
            </a:pPr>
            <a:r>
              <a:rPr lang="en-US" sz="1500" dirty="0"/>
              <a:t> Global Expansion Opportunities:  Explore opportunities to involve other countries beyond the dominant United States. Tailor strategies for potential growth markets with unique characteristics.</a:t>
            </a:r>
          </a:p>
          <a:p>
            <a:pPr marL="171450" indent="-171450" algn="just">
              <a:lnSpc>
                <a:spcPct val="110000"/>
              </a:lnSpc>
              <a:spcAft>
                <a:spcPts val="600"/>
              </a:spcAft>
              <a:buFont typeface="Wingdings" panose="05000000000000000000" pitchFamily="2" charset="2"/>
              <a:buChar char="Ø"/>
            </a:pPr>
            <a:r>
              <a:rPr lang="en-US" sz="1500" dirty="0"/>
              <a:t> Continuous Innovation: Foster innovation within creative categories to maintain and increase market interest. Stay informed about emerging trends and technologies influencing project success.</a:t>
            </a:r>
          </a:p>
          <a:p>
            <a:pPr marL="171450" indent="-171450" algn="just">
              <a:lnSpc>
                <a:spcPct val="110000"/>
              </a:lnSpc>
              <a:spcAft>
                <a:spcPts val="600"/>
              </a:spcAft>
              <a:buFont typeface="Wingdings" panose="05000000000000000000" pitchFamily="2" charset="2"/>
              <a:buChar char="Ø"/>
            </a:pPr>
            <a:r>
              <a:rPr lang="en-US" sz="1500" dirty="0"/>
              <a:t> Monitoring and Adaptation:  Continuously monitor project success rates, backer engagement, and category trends. Be agile in adapting strategies based on evolving market dynamics and customer preferences.</a:t>
            </a:r>
          </a:p>
          <a:p>
            <a:pPr algn="just">
              <a:lnSpc>
                <a:spcPct val="110000"/>
              </a:lnSpc>
              <a:spcAft>
                <a:spcPts val="600"/>
              </a:spcAft>
            </a:pPr>
            <a:endParaRPr lang="en-US" sz="1500" dirty="0"/>
          </a:p>
          <a:p>
            <a:pPr algn="just">
              <a:lnSpc>
                <a:spcPct val="110000"/>
              </a:lnSpc>
              <a:spcAft>
                <a:spcPts val="600"/>
              </a:spcAft>
            </a:pPr>
            <a:endParaRPr lang="en-US" sz="1500" dirty="0"/>
          </a:p>
        </p:txBody>
      </p:sp>
    </p:spTree>
    <p:extLst>
      <p:ext uri="{BB962C8B-B14F-4D97-AF65-F5344CB8AC3E}">
        <p14:creationId xmlns:p14="http://schemas.microsoft.com/office/powerpoint/2010/main" val="2297496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31FC89A-3ABA-4437-B209-1174CCB99ECA}"/>
              </a:ext>
            </a:extLst>
          </p:cNvPr>
          <p:cNvSpPr>
            <a:spLocks noGrp="1"/>
          </p:cNvSpPr>
          <p:nvPr>
            <p:ph type="sldNum" sz="quarter" idx="12"/>
          </p:nvPr>
        </p:nvSpPr>
        <p:spPr/>
        <p:txBody>
          <a:bodyPr/>
          <a:lstStyle/>
          <a:p>
            <a:fld id="{2A013F82-EE5E-44EE-A61D-E31C6657F26F}" type="slidenum">
              <a:rPr lang="en-US" smtClean="0"/>
              <a:t>24</a:t>
            </a:fld>
            <a:endParaRPr lang="en-US"/>
          </a:p>
        </p:txBody>
      </p:sp>
      <p:pic>
        <p:nvPicPr>
          <p:cNvPr id="8" name="Picture 7">
            <a:extLst>
              <a:ext uri="{FF2B5EF4-FFF2-40B4-BE49-F238E27FC236}">
                <a16:creationId xmlns:a16="http://schemas.microsoft.com/office/drawing/2014/main" id="{86C88444-ED09-4F57-B2CD-8772A1179C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7778" y="609601"/>
            <a:ext cx="9513270" cy="5338791"/>
          </a:xfrm>
          <a:prstGeom prst="ellipse">
            <a:avLst/>
          </a:prstGeom>
          <a:ln>
            <a:noFill/>
          </a:ln>
          <a:effectLst>
            <a:softEdge rad="112500"/>
          </a:effectLst>
        </p:spPr>
      </p:pic>
    </p:spTree>
    <p:extLst>
      <p:ext uri="{BB962C8B-B14F-4D97-AF65-F5344CB8AC3E}">
        <p14:creationId xmlns:p14="http://schemas.microsoft.com/office/powerpoint/2010/main" val="1029539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8877FD8-918B-4BAD-936A-FB7B7583E3F0}"/>
              </a:ext>
            </a:extLst>
          </p:cNvPr>
          <p:cNvSpPr>
            <a:spLocks noGrp="1"/>
          </p:cNvSpPr>
          <p:nvPr>
            <p:ph type="sldNum" sz="quarter" idx="12"/>
          </p:nvPr>
        </p:nvSpPr>
        <p:spPr>
          <a:xfrm>
            <a:off x="10531103" y="6498000"/>
            <a:ext cx="360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3</a:t>
            </a:fld>
            <a:endParaRPr lang="en-US" sz="1500" dirty="0">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8A954D91-C282-4016-B479-764B214777C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58331794-5749-4E5A-128C-191BB8780B47}"/>
              </a:ext>
            </a:extLst>
          </p:cNvPr>
          <p:cNvSpPr txBox="1"/>
          <p:nvPr/>
        </p:nvSpPr>
        <p:spPr>
          <a:xfrm>
            <a:off x="4384413" y="452863"/>
            <a:ext cx="3420000" cy="461537"/>
          </a:xfrm>
          <a:prstGeom prst="rect">
            <a:avLst/>
          </a:prstGeom>
          <a:noFill/>
        </p:spPr>
        <p:txBody>
          <a:bodyPr wrap="square" rtlCol="0">
            <a:spAutoFit/>
          </a:bodyPr>
          <a:lstStyle>
            <a:defPPr>
              <a:defRPr lang="en-US"/>
            </a:defPPr>
            <a:lvl1pPr algn="ctr">
              <a:defRPr sz="2400">
                <a:latin typeface="Calibri" panose="020F0502020204030204" pitchFamily="34" charset="0"/>
                <a:cs typeface="Calibri" panose="020F0502020204030204" pitchFamily="34" charset="0"/>
              </a:defRPr>
            </a:lvl1pPr>
          </a:lstStyle>
          <a:p>
            <a:r>
              <a:rPr lang="en-US" sz="2399" dirty="0"/>
              <a:t>Overview : Crowdfunding</a:t>
            </a:r>
            <a:endParaRPr lang="en-IN" sz="2399" dirty="0"/>
          </a:p>
        </p:txBody>
      </p:sp>
      <p:sp>
        <p:nvSpPr>
          <p:cNvPr id="7" name="TextBox 6">
            <a:extLst>
              <a:ext uri="{FF2B5EF4-FFF2-40B4-BE49-F238E27FC236}">
                <a16:creationId xmlns:a16="http://schemas.microsoft.com/office/drawing/2014/main" id="{1796F24C-76EE-1B95-4FBE-BE3A1308D869}"/>
              </a:ext>
            </a:extLst>
          </p:cNvPr>
          <p:cNvSpPr txBox="1"/>
          <p:nvPr/>
        </p:nvSpPr>
        <p:spPr>
          <a:xfrm>
            <a:off x="2132012" y="2876421"/>
            <a:ext cx="5939999" cy="2490425"/>
          </a:xfrm>
          <a:prstGeom prst="rect">
            <a:avLst/>
          </a:prstGeom>
          <a:noFill/>
        </p:spPr>
        <p:txBody>
          <a:bodyPr wrap="square" rtlCol="0">
            <a:spAutoFit/>
          </a:bodyPr>
          <a:lstStyle>
            <a:defPPr>
              <a:defRPr lang="en-US"/>
            </a:defPPr>
            <a:lvl1pPr algn="just">
              <a:lnSpc>
                <a:spcPct val="125000"/>
              </a:lnSpc>
              <a:defRPr>
                <a:latin typeface="Calibri" panose="020F0502020204030204" pitchFamily="34" charset="0"/>
                <a:cs typeface="Calibri" panose="020F0502020204030204" pitchFamily="34" charset="0"/>
              </a:defRPr>
            </a:lvl1pPr>
          </a:lstStyle>
          <a:p>
            <a:r>
              <a:rPr lang="en-US" dirty="0"/>
              <a:t>Future of crowdfunding?</a:t>
            </a:r>
          </a:p>
          <a:p>
            <a:pPr marL="285755" indent="-285755">
              <a:buFont typeface="Wingdings" panose="05000000000000000000" pitchFamily="2" charset="2"/>
              <a:buChar char="Ø"/>
            </a:pPr>
            <a:r>
              <a:rPr lang="en-US" dirty="0"/>
              <a:t>Diversification into various industries.</a:t>
            </a:r>
          </a:p>
          <a:p>
            <a:pPr marL="285755" indent="-285755">
              <a:buFont typeface="Wingdings" panose="05000000000000000000" pitchFamily="2" charset="2"/>
              <a:buChar char="Ø"/>
            </a:pPr>
            <a:r>
              <a:rPr lang="en-US" dirty="0"/>
              <a:t>Globalization with cross-border crowdfunding.</a:t>
            </a:r>
          </a:p>
          <a:p>
            <a:pPr marL="285755" indent="-285755">
              <a:buFont typeface="Wingdings" panose="05000000000000000000" pitchFamily="2" charset="2"/>
              <a:buChar char="Ø"/>
            </a:pPr>
            <a:r>
              <a:rPr lang="en-US" dirty="0"/>
              <a:t>Integration of blockchain technology.</a:t>
            </a:r>
          </a:p>
          <a:p>
            <a:pPr marL="285755" indent="-285755">
              <a:buFont typeface="Wingdings" panose="05000000000000000000" pitchFamily="2" charset="2"/>
              <a:buChar char="Ø"/>
            </a:pPr>
            <a:r>
              <a:rPr lang="en-US" dirty="0"/>
              <a:t>Continued regulatory development.</a:t>
            </a:r>
          </a:p>
          <a:p>
            <a:pPr marL="285755" indent="-285755">
              <a:buFont typeface="Wingdings" panose="05000000000000000000" pitchFamily="2" charset="2"/>
              <a:buChar char="Ø"/>
            </a:pPr>
            <a:r>
              <a:rPr lang="en-US" dirty="0"/>
              <a:t>Collaboration with traditional financing models.</a:t>
            </a:r>
          </a:p>
          <a:p>
            <a:pPr marL="285755" indent="-285755">
              <a:buFont typeface="Wingdings" panose="05000000000000000000" pitchFamily="2" charset="2"/>
              <a:buChar char="Ø"/>
            </a:pPr>
            <a:r>
              <a:rPr lang="en-US" dirty="0"/>
              <a:t>Technological advancements for personalized experiences.</a:t>
            </a:r>
            <a:endParaRPr lang="en-IN" dirty="0"/>
          </a:p>
        </p:txBody>
      </p:sp>
      <p:sp>
        <p:nvSpPr>
          <p:cNvPr id="9" name="TextBox 8">
            <a:extLst>
              <a:ext uri="{FF2B5EF4-FFF2-40B4-BE49-F238E27FC236}">
                <a16:creationId xmlns:a16="http://schemas.microsoft.com/office/drawing/2014/main" id="{2B2E2DA4-4073-7A55-793C-EFC3337BBE20}"/>
              </a:ext>
            </a:extLst>
          </p:cNvPr>
          <p:cNvSpPr txBox="1"/>
          <p:nvPr/>
        </p:nvSpPr>
        <p:spPr>
          <a:xfrm>
            <a:off x="2132013" y="1424295"/>
            <a:ext cx="4716000" cy="1105431"/>
          </a:xfrm>
          <a:prstGeom prst="rect">
            <a:avLst/>
          </a:prstGeom>
          <a:noFill/>
        </p:spPr>
        <p:txBody>
          <a:bodyPr wrap="square" rtlCol="0">
            <a:spAutoFit/>
          </a:bodyPr>
          <a:lstStyle/>
          <a:p>
            <a:pPr algn="just">
              <a:lnSpc>
                <a:spcPct val="125000"/>
              </a:lnSpc>
            </a:pPr>
            <a:r>
              <a:rPr lang="en-US" dirty="0">
                <a:latin typeface="Calibri" panose="020F0502020204030204" pitchFamily="34" charset="0"/>
                <a:cs typeface="Calibri" panose="020F0502020204030204" pitchFamily="34" charset="0"/>
              </a:rPr>
              <a:t>Market of crowdfunding :</a:t>
            </a:r>
          </a:p>
          <a:p>
            <a:pPr marL="285755" indent="-285755" algn="just">
              <a:lnSpc>
                <a:spcPct val="125000"/>
              </a:lnSpc>
              <a:buFont typeface="Wingdings" panose="05000000000000000000" pitchFamily="2" charset="2"/>
              <a:buChar char="Ø"/>
            </a:pPr>
            <a:r>
              <a:rPr lang="en-IN" dirty="0">
                <a:latin typeface="Calibri" panose="020F0502020204030204" pitchFamily="34" charset="0"/>
                <a:cs typeface="Calibri" panose="020F0502020204030204" pitchFamily="34" charset="0"/>
              </a:rPr>
              <a:t>Market Size value in 2022 – USD 17.95 billion</a:t>
            </a:r>
          </a:p>
          <a:p>
            <a:pPr marL="285755" indent="-285755" algn="just">
              <a:lnSpc>
                <a:spcPct val="125000"/>
              </a:lnSpc>
              <a:buFont typeface="Wingdings" panose="05000000000000000000" pitchFamily="2" charset="2"/>
              <a:buChar char="Ø"/>
            </a:pPr>
            <a:r>
              <a:rPr lang="en-IN" dirty="0">
                <a:latin typeface="Calibri" panose="020F0502020204030204" pitchFamily="34" charset="0"/>
                <a:cs typeface="Calibri" panose="020F0502020204030204" pitchFamily="34" charset="0"/>
              </a:rPr>
              <a:t>Revenue Forecast in 2030 – USD 59.36 billion</a:t>
            </a:r>
          </a:p>
        </p:txBody>
      </p:sp>
    </p:spTree>
    <p:extLst>
      <p:ext uri="{BB962C8B-B14F-4D97-AF65-F5344CB8AC3E}">
        <p14:creationId xmlns:p14="http://schemas.microsoft.com/office/powerpoint/2010/main" val="80650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8877FD8-918B-4BAD-936A-FB7B7583E3F0}"/>
              </a:ext>
            </a:extLst>
          </p:cNvPr>
          <p:cNvSpPr>
            <a:spLocks noGrp="1"/>
          </p:cNvSpPr>
          <p:nvPr>
            <p:ph type="sldNum" sz="quarter" idx="12"/>
          </p:nvPr>
        </p:nvSpPr>
        <p:spPr>
          <a:xfrm>
            <a:off x="10531103" y="6503055"/>
            <a:ext cx="360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4</a:t>
            </a:fld>
            <a:endParaRPr lang="en-US" sz="1500" dirty="0">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8A954D91-C282-4016-B479-764B214777C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58331794-5749-4E5A-128C-191BB8780B47}"/>
              </a:ext>
            </a:extLst>
          </p:cNvPr>
          <p:cNvSpPr txBox="1"/>
          <p:nvPr/>
        </p:nvSpPr>
        <p:spPr>
          <a:xfrm>
            <a:off x="4600412" y="522600"/>
            <a:ext cx="2988000" cy="468000"/>
          </a:xfrm>
          <a:prstGeom prst="rect">
            <a:avLst/>
          </a:prstGeom>
          <a:noFill/>
        </p:spPr>
        <p:txBody>
          <a:bodyPr wrap="square" rtlCol="0">
            <a:spAutoFit/>
          </a:bodyPr>
          <a:lstStyle>
            <a:defPPr>
              <a:defRPr lang="en-US"/>
            </a:defPPr>
            <a:lvl1pPr algn="ctr">
              <a:defRPr sz="2399">
                <a:latin typeface="Calibri" panose="020F0502020204030204" pitchFamily="34" charset="0"/>
                <a:cs typeface="Calibri" panose="020F0502020204030204" pitchFamily="34" charset="0"/>
              </a:defRPr>
            </a:lvl1pPr>
          </a:lstStyle>
          <a:p>
            <a:r>
              <a:rPr lang="en-US" dirty="0"/>
              <a:t>Overview : Kickstarter</a:t>
            </a:r>
          </a:p>
        </p:txBody>
      </p:sp>
      <p:sp>
        <p:nvSpPr>
          <p:cNvPr id="9" name="TextBox 8">
            <a:extLst>
              <a:ext uri="{FF2B5EF4-FFF2-40B4-BE49-F238E27FC236}">
                <a16:creationId xmlns:a16="http://schemas.microsoft.com/office/drawing/2014/main" id="{2B2E2DA4-4073-7A55-793C-EFC3337BBE20}"/>
              </a:ext>
            </a:extLst>
          </p:cNvPr>
          <p:cNvSpPr txBox="1"/>
          <p:nvPr/>
        </p:nvSpPr>
        <p:spPr>
          <a:xfrm>
            <a:off x="2132014" y="1424295"/>
            <a:ext cx="5760000" cy="4446730"/>
          </a:xfrm>
          <a:prstGeom prst="rect">
            <a:avLst/>
          </a:prstGeom>
          <a:noFill/>
        </p:spPr>
        <p:txBody>
          <a:bodyPr wrap="square" rtlCol="0">
            <a:spAutoFit/>
          </a:bodyPr>
          <a:lstStyle>
            <a:defPPr>
              <a:defRPr lang="en-US"/>
            </a:defPPr>
            <a:lvl1pPr algn="just">
              <a:lnSpc>
                <a:spcPct val="125000"/>
              </a:lnSpc>
              <a:defRPr>
                <a:latin typeface="Calibri" panose="020F0502020204030204" pitchFamily="34" charset="0"/>
                <a:cs typeface="Calibri" panose="020F0502020204030204" pitchFamily="34" charset="0"/>
              </a:defRPr>
            </a:lvl1pPr>
          </a:lstStyle>
          <a:p>
            <a:pPr marL="285750" indent="-285750">
              <a:lnSpc>
                <a:spcPct val="200000"/>
              </a:lnSpc>
              <a:buFont typeface="Wingdings" panose="05000000000000000000" pitchFamily="2" charset="2"/>
              <a:buChar char="Ø"/>
            </a:pPr>
            <a:r>
              <a:rPr lang="en-IN" dirty="0"/>
              <a:t>Company Name : Kickstarter</a:t>
            </a:r>
          </a:p>
          <a:p>
            <a:pPr marL="285750" indent="-285750">
              <a:lnSpc>
                <a:spcPct val="200000"/>
              </a:lnSpc>
              <a:buFont typeface="Wingdings" panose="05000000000000000000" pitchFamily="2" charset="2"/>
              <a:buChar char="Ø"/>
            </a:pPr>
            <a:r>
              <a:rPr lang="en-IN" dirty="0"/>
              <a:t>Company Type: Public Benefit Corporation</a:t>
            </a:r>
          </a:p>
          <a:p>
            <a:pPr marL="285750" indent="-285750">
              <a:lnSpc>
                <a:spcPct val="200000"/>
              </a:lnSpc>
              <a:buFont typeface="Wingdings" panose="05000000000000000000" pitchFamily="2" charset="2"/>
              <a:buChar char="Ø"/>
            </a:pPr>
            <a:r>
              <a:rPr lang="en-IN" dirty="0"/>
              <a:t>Founder:</a:t>
            </a:r>
            <a:r>
              <a:rPr lang="en-US" dirty="0"/>
              <a:t> Perry Chen, Yancey Strickler, and Charles Adler</a:t>
            </a:r>
          </a:p>
          <a:p>
            <a:pPr marL="285750" indent="-285750">
              <a:lnSpc>
                <a:spcPct val="200000"/>
              </a:lnSpc>
              <a:buFont typeface="Wingdings" panose="05000000000000000000" pitchFamily="2" charset="2"/>
              <a:buChar char="Ø"/>
            </a:pPr>
            <a:r>
              <a:rPr lang="en-US" dirty="0"/>
              <a:t>CEO: Everette Taylor</a:t>
            </a:r>
            <a:endParaRPr lang="en-IN" dirty="0"/>
          </a:p>
          <a:p>
            <a:pPr marL="285750" indent="-285750">
              <a:lnSpc>
                <a:spcPct val="200000"/>
              </a:lnSpc>
              <a:buFont typeface="Wingdings" panose="05000000000000000000" pitchFamily="2" charset="2"/>
              <a:buChar char="Ø"/>
            </a:pPr>
            <a:r>
              <a:rPr lang="en-IN" dirty="0"/>
              <a:t>Year Founded: April, 2009</a:t>
            </a:r>
          </a:p>
          <a:p>
            <a:pPr marL="285750" indent="-285750">
              <a:lnSpc>
                <a:spcPct val="200000"/>
              </a:lnSpc>
              <a:buFont typeface="Wingdings" panose="05000000000000000000" pitchFamily="2" charset="2"/>
              <a:buChar char="Ø"/>
            </a:pPr>
            <a:r>
              <a:rPr lang="en-IN" dirty="0"/>
              <a:t>Headquarters: Brooklyn, New York, U.S</a:t>
            </a:r>
          </a:p>
          <a:p>
            <a:pPr marL="285750" indent="-285750">
              <a:lnSpc>
                <a:spcPct val="200000"/>
              </a:lnSpc>
              <a:buFont typeface="Wingdings" panose="05000000000000000000" pitchFamily="2" charset="2"/>
              <a:buChar char="Ø"/>
            </a:pPr>
            <a:r>
              <a:rPr lang="en-IN" dirty="0"/>
              <a:t>Employee Size: 140</a:t>
            </a:r>
          </a:p>
          <a:p>
            <a:pPr marL="285750" indent="-285750">
              <a:lnSpc>
                <a:spcPct val="200000"/>
              </a:lnSpc>
              <a:buFont typeface="Wingdings" panose="05000000000000000000" pitchFamily="2" charset="2"/>
              <a:buChar char="Ø"/>
            </a:pPr>
            <a:r>
              <a:rPr lang="en-IN" dirty="0"/>
              <a:t>Market size: 19.51%</a:t>
            </a:r>
          </a:p>
        </p:txBody>
      </p:sp>
    </p:spTree>
    <p:extLst>
      <p:ext uri="{BB962C8B-B14F-4D97-AF65-F5344CB8AC3E}">
        <p14:creationId xmlns:p14="http://schemas.microsoft.com/office/powerpoint/2010/main" val="4075237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8877FD8-918B-4BAD-936A-FB7B7583E3F0}"/>
              </a:ext>
            </a:extLst>
          </p:cNvPr>
          <p:cNvSpPr>
            <a:spLocks noGrp="1"/>
          </p:cNvSpPr>
          <p:nvPr>
            <p:ph type="sldNum" sz="quarter" idx="12"/>
          </p:nvPr>
        </p:nvSpPr>
        <p:spPr>
          <a:xfrm>
            <a:off x="10531103" y="6498000"/>
            <a:ext cx="360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5</a:t>
            </a:fld>
            <a:endParaRPr lang="en-US" sz="1500" dirty="0">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8A954D91-C282-4016-B479-764B214777C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58331794-5749-4E5A-128C-191BB8780B47}"/>
              </a:ext>
            </a:extLst>
          </p:cNvPr>
          <p:cNvSpPr txBox="1"/>
          <p:nvPr/>
        </p:nvSpPr>
        <p:spPr>
          <a:xfrm>
            <a:off x="5338412" y="452863"/>
            <a:ext cx="1512000" cy="461537"/>
          </a:xfrm>
          <a:prstGeom prst="rect">
            <a:avLst/>
          </a:prstGeom>
          <a:noFill/>
        </p:spPr>
        <p:txBody>
          <a:bodyPr wrap="square" rtlCol="0">
            <a:spAutoFit/>
          </a:bodyPr>
          <a:lstStyle>
            <a:defPPr>
              <a:defRPr lang="en-US"/>
            </a:defPPr>
            <a:lvl1pPr algn="ctr">
              <a:defRPr sz="2399">
                <a:latin typeface="Calibri" panose="020F0502020204030204" pitchFamily="34" charset="0"/>
                <a:cs typeface="Calibri" panose="020F0502020204030204" pitchFamily="34" charset="0"/>
              </a:defRPr>
            </a:lvl1pPr>
          </a:lstStyle>
          <a:p>
            <a:r>
              <a:rPr lang="en-US" dirty="0"/>
              <a:t>Objectives</a:t>
            </a:r>
          </a:p>
        </p:txBody>
      </p:sp>
      <p:sp>
        <p:nvSpPr>
          <p:cNvPr id="9" name="TextBox 8">
            <a:extLst>
              <a:ext uri="{FF2B5EF4-FFF2-40B4-BE49-F238E27FC236}">
                <a16:creationId xmlns:a16="http://schemas.microsoft.com/office/drawing/2014/main" id="{2B2E2DA4-4073-7A55-793C-EFC3337BBE20}"/>
              </a:ext>
            </a:extLst>
          </p:cNvPr>
          <p:cNvSpPr txBox="1"/>
          <p:nvPr/>
        </p:nvSpPr>
        <p:spPr>
          <a:xfrm>
            <a:off x="1560512" y="1524001"/>
            <a:ext cx="9105900" cy="4204356"/>
          </a:xfrm>
          <a:prstGeom prst="rect">
            <a:avLst/>
          </a:prstGeom>
          <a:noFill/>
        </p:spPr>
        <p:txBody>
          <a:bodyPr wrap="square" rtlCol="0">
            <a:spAutoFit/>
          </a:bodyPr>
          <a:lstStyle>
            <a:defPPr>
              <a:defRPr lang="en-US"/>
            </a:defPPr>
            <a:lvl1pPr algn="just">
              <a:lnSpc>
                <a:spcPct val="125000"/>
              </a:lnSpc>
              <a:defRPr>
                <a:latin typeface="Calibri" panose="020F0502020204030204" pitchFamily="34" charset="0"/>
                <a:cs typeface="Calibri" panose="020F0502020204030204" pitchFamily="34" charset="0"/>
              </a:defRPr>
            </a:lvl1pPr>
          </a:lstStyle>
          <a:p>
            <a:pPr marL="285750" indent="-285750">
              <a:lnSpc>
                <a:spcPct val="150000"/>
              </a:lnSpc>
              <a:buFont typeface="Arial" panose="020B0604020202020204" pitchFamily="34" charset="0"/>
              <a:buChar char="•"/>
            </a:pPr>
            <a:r>
              <a:rPr lang="en-US" dirty="0"/>
              <a:t>Provide a platform to visualize project outcomes, analyze location distribution, categorize by project type, and assess temporal dimensions by year, quarter, and month for comprehensive insights.</a:t>
            </a:r>
          </a:p>
          <a:p>
            <a:pPr marL="285750" indent="-285750">
              <a:lnSpc>
                <a:spcPct val="150000"/>
              </a:lnSpc>
              <a:buFont typeface="Arial" panose="020B0604020202020204" pitchFamily="34" charset="0"/>
              <a:buChar char="•"/>
            </a:pPr>
            <a:r>
              <a:rPr lang="en-US" dirty="0"/>
              <a:t>Gauge monetary success through Amount Raised, assess Number of Backers, and evaluate project efficiency by calculating Average Days to Completion.</a:t>
            </a:r>
          </a:p>
          <a:p>
            <a:pPr marL="285750" indent="-285750">
              <a:lnSpc>
                <a:spcPct val="150000"/>
              </a:lnSpc>
              <a:buFont typeface="Arial" panose="020B0604020202020204" pitchFamily="34" charset="0"/>
              <a:buChar char="•"/>
            </a:pPr>
            <a:r>
              <a:rPr lang="en-US" dirty="0"/>
              <a:t>Identify impactful projects by emphasizing those with the highest Number of Backers and pinpoint the top performers based on the highest Amount Raised.</a:t>
            </a:r>
          </a:p>
          <a:p>
            <a:pPr marL="285750" indent="-285750">
              <a:lnSpc>
                <a:spcPct val="150000"/>
              </a:lnSpc>
              <a:buFont typeface="Arial" panose="020B0604020202020204" pitchFamily="34" charset="0"/>
              <a:buChar char="•"/>
            </a:pPr>
            <a:r>
              <a:rPr lang="en-US" dirty="0"/>
              <a:t>Determine the overall success rate, identify category-specific strengths and opportunities, assess temporal trends, and gain nuanced insights by evaluating success rates within customized goal ranges.</a:t>
            </a:r>
            <a:endParaRPr lang="en-IN" dirty="0"/>
          </a:p>
        </p:txBody>
      </p:sp>
    </p:spTree>
    <p:extLst>
      <p:ext uri="{BB962C8B-B14F-4D97-AF65-F5344CB8AC3E}">
        <p14:creationId xmlns:p14="http://schemas.microsoft.com/office/powerpoint/2010/main" val="3907990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8877FD8-918B-4BAD-936A-FB7B7583E3F0}"/>
              </a:ext>
            </a:extLst>
          </p:cNvPr>
          <p:cNvSpPr>
            <a:spLocks noGrp="1"/>
          </p:cNvSpPr>
          <p:nvPr>
            <p:ph type="sldNum" sz="quarter" idx="12"/>
          </p:nvPr>
        </p:nvSpPr>
        <p:spPr>
          <a:xfrm>
            <a:off x="10511042" y="6498000"/>
            <a:ext cx="360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6</a:t>
            </a:fld>
            <a:endParaRPr lang="en-US" sz="1500" dirty="0">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8A954D91-C282-4016-B479-764B214777C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7137"/>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58331794-5749-4E5A-128C-191BB8780B47}"/>
              </a:ext>
            </a:extLst>
          </p:cNvPr>
          <p:cNvSpPr txBox="1"/>
          <p:nvPr/>
        </p:nvSpPr>
        <p:spPr>
          <a:xfrm>
            <a:off x="5014412" y="482400"/>
            <a:ext cx="2160000" cy="432000"/>
          </a:xfrm>
          <a:prstGeom prst="rect">
            <a:avLst/>
          </a:prstGeom>
          <a:noFill/>
        </p:spPr>
        <p:txBody>
          <a:bodyPr wrap="square" rtlCol="0">
            <a:spAutoFit/>
          </a:bodyPr>
          <a:lstStyle>
            <a:defPPr>
              <a:defRPr lang="en-US"/>
            </a:defPPr>
            <a:lvl1pPr algn="ctr">
              <a:defRPr sz="2399">
                <a:latin typeface="Calibri" panose="020F0502020204030204" pitchFamily="34" charset="0"/>
                <a:cs typeface="Calibri" panose="020F0502020204030204" pitchFamily="34" charset="0"/>
              </a:defRPr>
            </a:lvl1pPr>
          </a:lstStyle>
          <a:p>
            <a:r>
              <a:rPr lang="en-US" dirty="0"/>
              <a:t>Project Stages</a:t>
            </a:r>
          </a:p>
        </p:txBody>
      </p:sp>
      <p:sp>
        <p:nvSpPr>
          <p:cNvPr id="3" name="TextBox 2">
            <a:extLst>
              <a:ext uri="{FF2B5EF4-FFF2-40B4-BE49-F238E27FC236}">
                <a16:creationId xmlns:a16="http://schemas.microsoft.com/office/drawing/2014/main" id="{9A328BF9-3F64-BF12-8B1B-40163ED9D914}"/>
              </a:ext>
            </a:extLst>
          </p:cNvPr>
          <p:cNvSpPr txBox="1"/>
          <p:nvPr/>
        </p:nvSpPr>
        <p:spPr>
          <a:xfrm>
            <a:off x="2208213" y="1600202"/>
            <a:ext cx="5220000" cy="2126864"/>
          </a:xfrm>
          <a:prstGeom prst="rect">
            <a:avLst/>
          </a:prstGeom>
          <a:noFill/>
        </p:spPr>
        <p:txBody>
          <a:bodyPr wrap="square" rtlCol="0">
            <a:spAutoFit/>
          </a:bodyPr>
          <a:lstStyle>
            <a:defPPr>
              <a:defRPr lang="en-US"/>
            </a:defPPr>
            <a:lvl1pPr marL="285750" indent="-285750" algn="just">
              <a:lnSpc>
                <a:spcPct val="150000"/>
              </a:lnSpc>
              <a:buFont typeface="Arial" panose="020B0604020202020204" pitchFamily="34" charset="0"/>
              <a:buChar char="•"/>
              <a:defRPr>
                <a:latin typeface="Calibri" panose="020F0502020204030204" pitchFamily="34" charset="0"/>
                <a:cs typeface="Calibri" panose="020F0502020204030204" pitchFamily="34" charset="0"/>
              </a:defRPr>
            </a:lvl1pPr>
          </a:lstStyle>
          <a:p>
            <a:r>
              <a:rPr lang="en-IN" dirty="0"/>
              <a:t>Dataset Understanding.</a:t>
            </a:r>
          </a:p>
          <a:p>
            <a:r>
              <a:rPr lang="en-IN" dirty="0"/>
              <a:t>Key Performance Indicator(KPI) Implementation.</a:t>
            </a:r>
          </a:p>
          <a:p>
            <a:r>
              <a:rPr lang="en-IN" dirty="0"/>
              <a:t>Power BI Implementation.</a:t>
            </a:r>
          </a:p>
          <a:p>
            <a:r>
              <a:rPr lang="en-IN" dirty="0"/>
              <a:t>Tableau Implementation.</a:t>
            </a:r>
          </a:p>
          <a:p>
            <a:r>
              <a:rPr lang="en-IN" dirty="0"/>
              <a:t>Business Insights and Recommendations.</a:t>
            </a:r>
          </a:p>
        </p:txBody>
      </p:sp>
    </p:spTree>
    <p:extLst>
      <p:ext uri="{BB962C8B-B14F-4D97-AF65-F5344CB8AC3E}">
        <p14:creationId xmlns:p14="http://schemas.microsoft.com/office/powerpoint/2010/main" val="189642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8877FD8-918B-4BAD-936A-FB7B7583E3F0}"/>
              </a:ext>
            </a:extLst>
          </p:cNvPr>
          <p:cNvSpPr>
            <a:spLocks noGrp="1"/>
          </p:cNvSpPr>
          <p:nvPr>
            <p:ph type="sldNum" sz="quarter" idx="12"/>
          </p:nvPr>
        </p:nvSpPr>
        <p:spPr>
          <a:xfrm>
            <a:off x="10531103" y="6498000"/>
            <a:ext cx="360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7</a:t>
            </a:fld>
            <a:endParaRPr lang="en-US" sz="1500">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8A954D91-C282-4016-B479-764B214777C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1103" y="6138000"/>
            <a:ext cx="1297722" cy="7200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58331794-5749-4E5A-128C-191BB8780B47}"/>
              </a:ext>
            </a:extLst>
          </p:cNvPr>
          <p:cNvSpPr txBox="1"/>
          <p:nvPr/>
        </p:nvSpPr>
        <p:spPr>
          <a:xfrm>
            <a:off x="4474412" y="406200"/>
            <a:ext cx="3240000" cy="432000"/>
          </a:xfrm>
          <a:prstGeom prst="rect">
            <a:avLst/>
          </a:prstGeom>
          <a:noFill/>
        </p:spPr>
        <p:txBody>
          <a:bodyPr wrap="square" rtlCol="0">
            <a:spAutoFit/>
          </a:bodyPr>
          <a:lstStyle>
            <a:defPPr>
              <a:defRPr lang="en-US"/>
            </a:defPPr>
            <a:lvl1pPr algn="ctr">
              <a:defRPr sz="2399">
                <a:latin typeface="Calibri" panose="020F0502020204030204" pitchFamily="34" charset="0"/>
                <a:cs typeface="Calibri" panose="020F0502020204030204" pitchFamily="34" charset="0"/>
              </a:defRPr>
            </a:lvl1pPr>
          </a:lstStyle>
          <a:p>
            <a:r>
              <a:rPr lang="en-US" dirty="0"/>
              <a:t>Dataset Understanding</a:t>
            </a:r>
          </a:p>
        </p:txBody>
      </p:sp>
      <p:graphicFrame>
        <p:nvGraphicFramePr>
          <p:cNvPr id="4" name="Table 3">
            <a:extLst>
              <a:ext uri="{FF2B5EF4-FFF2-40B4-BE49-F238E27FC236}">
                <a16:creationId xmlns:a16="http://schemas.microsoft.com/office/drawing/2014/main" id="{842709B4-917C-54A6-9103-8D0AE67B8C68}"/>
              </a:ext>
            </a:extLst>
          </p:cNvPr>
          <p:cNvGraphicFramePr>
            <a:graphicFrameLocks noGrp="1"/>
          </p:cNvGraphicFramePr>
          <p:nvPr>
            <p:extLst>
              <p:ext uri="{D42A27DB-BD31-4B8C-83A1-F6EECF244321}">
                <p14:modId xmlns:p14="http://schemas.microsoft.com/office/powerpoint/2010/main" val="1568364738"/>
              </p:ext>
            </p:extLst>
          </p:nvPr>
        </p:nvGraphicFramePr>
        <p:xfrm>
          <a:off x="1141412" y="3784809"/>
          <a:ext cx="4047460" cy="2410140"/>
        </p:xfrm>
        <a:graphic>
          <a:graphicData uri="http://schemas.openxmlformats.org/drawingml/2006/table">
            <a:tbl>
              <a:tblPr firstRow="1" bandRow="1"/>
              <a:tblGrid>
                <a:gridCol w="2819400">
                  <a:extLst>
                    <a:ext uri="{9D8B030D-6E8A-4147-A177-3AD203B41FA5}">
                      <a16:colId xmlns:a16="http://schemas.microsoft.com/office/drawing/2014/main" val="4269232406"/>
                    </a:ext>
                  </a:extLst>
                </a:gridCol>
                <a:gridCol w="1228060">
                  <a:extLst>
                    <a:ext uri="{9D8B030D-6E8A-4147-A177-3AD203B41FA5}">
                      <a16:colId xmlns:a16="http://schemas.microsoft.com/office/drawing/2014/main" val="2018070843"/>
                    </a:ext>
                  </a:extLst>
                </a:gridCol>
              </a:tblGrid>
              <a:tr h="428940">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r>
                        <a:rPr lang="en-US" sz="1600" dirty="0">
                          <a:latin typeface="Calibri" panose="020F0502020204030204" pitchFamily="34" charset="0"/>
                          <a:cs typeface="Calibri" panose="020F0502020204030204" pitchFamily="34" charset="0"/>
                        </a:rPr>
                        <a:t>Dataset</a:t>
                      </a:r>
                      <a:endParaRPr lang="en-IN" sz="1600" dirty="0">
                        <a:latin typeface="Calibri" panose="020F0502020204030204" pitchFamily="34" charset="0"/>
                        <a:cs typeface="Calibri" panose="020F0502020204030204" pitchFamily="34" charset="0"/>
                      </a:endParaRPr>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B6374"/>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r>
                        <a:rPr lang="en-US" sz="1600" dirty="0">
                          <a:latin typeface="Calibri" panose="020F0502020204030204" pitchFamily="34" charset="0"/>
                          <a:cs typeface="Calibri" panose="020F0502020204030204" pitchFamily="34" charset="0"/>
                        </a:rPr>
                        <a:t>Records</a:t>
                      </a:r>
                      <a:endParaRPr lang="en-IN" sz="1600" dirty="0">
                        <a:latin typeface="Calibri" panose="020F0502020204030204" pitchFamily="34" charset="0"/>
                        <a:cs typeface="Calibri" panose="020F0502020204030204" pitchFamily="34" charset="0"/>
                      </a:endParaRPr>
                    </a:p>
                  </a:txBody>
                  <a:tcPr>
                    <a:lnL w="12700" cap="flat" cmpd="sng" algn="ctr">
                      <a:solidFill>
                        <a:srgbClr val="FFFFFF"/>
                      </a:solidFill>
                      <a:prstDash val="solid"/>
                      <a:round/>
                      <a:headEnd type="none" w="med" len="med"/>
                      <a:tailEnd type="none" w="med" len="med"/>
                    </a:lnL>
                    <a:lnR w="12700" cmpd="sng">
                      <a:solidFill>
                        <a:srgbClr val="FFFFFF"/>
                      </a:solidFill>
                    </a:lnR>
                    <a:lnT w="12700" cmpd="sng">
                      <a:solidFill>
                        <a:srgbClr val="FFFFFF"/>
                      </a:solidFill>
                    </a:lnT>
                    <a:lnB w="381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B6374"/>
                    </a:solidFill>
                  </a:tcPr>
                </a:tc>
                <a:extLst>
                  <a:ext uri="{0D108BD9-81ED-4DB2-BD59-A6C34878D82A}">
                    <a16:rowId xmlns:a16="http://schemas.microsoft.com/office/drawing/2014/main" val="3800009803"/>
                  </a:ext>
                </a:extLst>
              </a:tr>
              <a:tr h="548640">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600" dirty="0">
                          <a:latin typeface="Calibri" panose="020F0502020204030204" pitchFamily="34" charset="0"/>
                          <a:cs typeface="Calibri" panose="020F0502020204030204" pitchFamily="34" charset="0"/>
                        </a:rPr>
                        <a:t>Crowdfunding Category Dataset</a:t>
                      </a:r>
                      <a:endParaRPr lang="en-IN" sz="1600" dirty="0">
                        <a:latin typeface="Calibri" panose="020F0502020204030204" pitchFamily="34" charset="0"/>
                        <a:cs typeface="Calibri" panose="020F0502020204030204" pitchFamily="34" charset="0"/>
                      </a:endParaRP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0B6374">
                        <a:tint val="40000"/>
                      </a:srgbClr>
                    </a:solid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600" dirty="0">
                          <a:latin typeface="Calibri" panose="020F0502020204030204" pitchFamily="34" charset="0"/>
                          <a:cs typeface="Calibri" panose="020F0502020204030204" pitchFamily="34" charset="0"/>
                        </a:rPr>
                        <a:t>170</a:t>
                      </a:r>
                      <a:endParaRPr lang="en-IN" sz="1600" dirty="0">
                        <a:latin typeface="Calibri" panose="020F0502020204030204" pitchFamily="34" charset="0"/>
                        <a:cs typeface="Calibri" panose="020F0502020204030204" pitchFamily="34" charset="0"/>
                      </a:endParaRPr>
                    </a:p>
                  </a:txBody>
                  <a:tcPr>
                    <a:lnL w="12700" cap="flat" cmpd="sng" algn="ctr">
                      <a:solidFill>
                        <a:srgbClr val="FFFFFF"/>
                      </a:solidFill>
                      <a:prstDash val="solid"/>
                      <a:round/>
                      <a:headEnd type="none" w="med" len="med"/>
                      <a:tailEnd type="none" w="med" len="med"/>
                    </a:lnL>
                    <a:lnR w="12700" cmpd="sng">
                      <a:solidFill>
                        <a:srgbClr val="FFFFFF"/>
                      </a:solidFill>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B6374">
                        <a:tint val="40000"/>
                      </a:srgbClr>
                    </a:solidFill>
                  </a:tcPr>
                </a:tc>
                <a:extLst>
                  <a:ext uri="{0D108BD9-81ED-4DB2-BD59-A6C34878D82A}">
                    <a16:rowId xmlns:a16="http://schemas.microsoft.com/office/drawing/2014/main" val="3408555498"/>
                  </a:ext>
                </a:extLst>
              </a:tr>
              <a:tr h="548640">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600" dirty="0">
                          <a:latin typeface="Calibri" panose="020F0502020204030204" pitchFamily="34" charset="0"/>
                          <a:cs typeface="Calibri" panose="020F0502020204030204" pitchFamily="34" charset="0"/>
                        </a:rPr>
                        <a:t>Crowdfunding Creator Dataset</a:t>
                      </a:r>
                      <a:endParaRPr lang="en-IN" sz="1600" dirty="0">
                        <a:latin typeface="Calibri" panose="020F0502020204030204" pitchFamily="34" charset="0"/>
                        <a:cs typeface="Calibri" panose="020F0502020204030204" pitchFamily="34" charset="0"/>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B6374">
                        <a:tint val="20000"/>
                      </a:srgbClr>
                    </a:solid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600" dirty="0">
                          <a:latin typeface="Calibri" panose="020F0502020204030204" pitchFamily="34" charset="0"/>
                          <a:cs typeface="Calibri" panose="020F0502020204030204" pitchFamily="34" charset="0"/>
                        </a:rPr>
                        <a:t>334842</a:t>
                      </a:r>
                      <a:endParaRPr lang="en-IN" sz="1600" dirty="0">
                        <a:latin typeface="Calibri" panose="020F0502020204030204" pitchFamily="34" charset="0"/>
                        <a:cs typeface="Calibri" panose="020F0502020204030204" pitchFamily="34" charset="0"/>
                      </a:endParaRPr>
                    </a:p>
                  </a:txBody>
                  <a:tcPr>
                    <a:lnL w="12700" cap="flat" cmpd="sng" algn="ctr">
                      <a:solidFill>
                        <a:srgbClr val="FFFFFF"/>
                      </a:solidFill>
                      <a:prstDash val="solid"/>
                      <a:round/>
                      <a:headEnd type="none" w="med" len="med"/>
                      <a:tailEnd type="none" w="med" len="med"/>
                    </a:lnL>
                    <a:lnR w="12700" cmpd="sng">
                      <a:solidFill>
                        <a:srgbClr val="FFFFFF"/>
                      </a:solid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B6374">
                        <a:tint val="20000"/>
                      </a:srgbClr>
                    </a:solidFill>
                  </a:tcPr>
                </a:tc>
                <a:extLst>
                  <a:ext uri="{0D108BD9-81ED-4DB2-BD59-A6C34878D82A}">
                    <a16:rowId xmlns:a16="http://schemas.microsoft.com/office/drawing/2014/main" val="3961997435"/>
                  </a:ext>
                </a:extLst>
              </a:tr>
              <a:tr h="548640">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600" dirty="0">
                          <a:latin typeface="Calibri" panose="020F0502020204030204" pitchFamily="34" charset="0"/>
                          <a:cs typeface="Calibri" panose="020F0502020204030204" pitchFamily="34" charset="0"/>
                        </a:rPr>
                        <a:t>Crowdfunding Location Dataset</a:t>
                      </a:r>
                      <a:endParaRPr lang="en-IN" sz="1600" dirty="0">
                        <a:latin typeface="Calibri" panose="020F0502020204030204" pitchFamily="34" charset="0"/>
                        <a:cs typeface="Calibri" panose="020F0502020204030204" pitchFamily="34" charset="0"/>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B6374">
                        <a:tint val="40000"/>
                      </a:srgbClr>
                    </a:solid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600" dirty="0">
                          <a:latin typeface="Calibri" panose="020F0502020204030204" pitchFamily="34" charset="0"/>
                          <a:cs typeface="Calibri" panose="020F0502020204030204" pitchFamily="34" charset="0"/>
                        </a:rPr>
                        <a:t>23253</a:t>
                      </a:r>
                      <a:endParaRPr lang="en-IN" sz="1600" dirty="0">
                        <a:latin typeface="Calibri" panose="020F0502020204030204" pitchFamily="34" charset="0"/>
                        <a:cs typeface="Calibri" panose="020F0502020204030204" pitchFamily="34" charset="0"/>
                      </a:endParaRPr>
                    </a:p>
                  </a:txBody>
                  <a:tcPr>
                    <a:lnL w="12700" cap="flat" cmpd="sng" algn="ctr">
                      <a:solidFill>
                        <a:srgbClr val="FFFFFF"/>
                      </a:solidFill>
                      <a:prstDash val="solid"/>
                      <a:round/>
                      <a:headEnd type="none" w="med" len="med"/>
                      <a:tailEnd type="none" w="med" len="med"/>
                    </a:lnL>
                    <a:lnR w="12700" cmpd="sng">
                      <a:solidFill>
                        <a:srgbClr val="FFFFFF"/>
                      </a:solid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B6374">
                        <a:tint val="40000"/>
                      </a:srgbClr>
                    </a:solidFill>
                  </a:tcPr>
                </a:tc>
                <a:extLst>
                  <a:ext uri="{0D108BD9-81ED-4DB2-BD59-A6C34878D82A}">
                    <a16:rowId xmlns:a16="http://schemas.microsoft.com/office/drawing/2014/main" val="1544762414"/>
                  </a:ext>
                </a:extLst>
              </a:tr>
              <a:tr h="320040">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600" dirty="0">
                          <a:latin typeface="Calibri" panose="020F0502020204030204" pitchFamily="34" charset="0"/>
                          <a:cs typeface="Calibri" panose="020F0502020204030204" pitchFamily="34" charset="0"/>
                        </a:rPr>
                        <a:t>Crowdfunding Project Dataset</a:t>
                      </a: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B6374">
                        <a:tint val="20000"/>
                      </a:srgbClr>
                    </a:solidFill>
                  </a:tcPr>
                </a:tc>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600" dirty="0">
                          <a:latin typeface="Calibri" panose="020F0502020204030204" pitchFamily="34" charset="0"/>
                          <a:cs typeface="Calibri" panose="020F0502020204030204" pitchFamily="34" charset="0"/>
                        </a:rPr>
                        <a:t>365893</a:t>
                      </a:r>
                      <a:endParaRPr lang="en-IN" sz="1600" dirty="0">
                        <a:latin typeface="Calibri" panose="020F0502020204030204" pitchFamily="34" charset="0"/>
                        <a:cs typeface="Calibri" panose="020F0502020204030204" pitchFamily="34" charset="0"/>
                      </a:endParaRPr>
                    </a:p>
                  </a:txBody>
                  <a:tcPr>
                    <a:lnL w="12700" cap="flat" cmpd="sng" algn="ctr">
                      <a:solidFill>
                        <a:srgbClr val="FFFFFF"/>
                      </a:solidFill>
                      <a:prstDash val="solid"/>
                      <a:round/>
                      <a:headEnd type="none" w="med" len="med"/>
                      <a:tailEnd type="none" w="med" len="med"/>
                    </a:lnL>
                    <a:lnR w="12700" cmpd="sng">
                      <a:solidFill>
                        <a:srgbClr val="FFFFFF"/>
                      </a:solid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B6374">
                        <a:tint val="20000"/>
                      </a:srgbClr>
                    </a:solidFill>
                  </a:tcPr>
                </a:tc>
                <a:extLst>
                  <a:ext uri="{0D108BD9-81ED-4DB2-BD59-A6C34878D82A}">
                    <a16:rowId xmlns:a16="http://schemas.microsoft.com/office/drawing/2014/main" val="2533223552"/>
                  </a:ext>
                </a:extLst>
              </a:tr>
            </a:tbl>
          </a:graphicData>
        </a:graphic>
      </p:graphicFrame>
      <p:graphicFrame>
        <p:nvGraphicFramePr>
          <p:cNvPr id="6" name="Table 5">
            <a:extLst>
              <a:ext uri="{FF2B5EF4-FFF2-40B4-BE49-F238E27FC236}">
                <a16:creationId xmlns:a16="http://schemas.microsoft.com/office/drawing/2014/main" id="{7A0D0C19-1F6E-DB8C-3F58-581FF7CEC125}"/>
              </a:ext>
            </a:extLst>
          </p:cNvPr>
          <p:cNvGraphicFramePr>
            <a:graphicFrameLocks noGrp="1"/>
          </p:cNvGraphicFramePr>
          <p:nvPr>
            <p:extLst>
              <p:ext uri="{D42A27DB-BD31-4B8C-83A1-F6EECF244321}">
                <p14:modId xmlns:p14="http://schemas.microsoft.com/office/powerpoint/2010/main" val="617756905"/>
              </p:ext>
            </p:extLst>
          </p:nvPr>
        </p:nvGraphicFramePr>
        <p:xfrm>
          <a:off x="6246812" y="3780191"/>
          <a:ext cx="4047462" cy="381000"/>
        </p:xfrm>
        <a:graphic>
          <a:graphicData uri="http://schemas.openxmlformats.org/drawingml/2006/table">
            <a:tbl>
              <a:tblPr firstRow="1" bandRow="1"/>
              <a:tblGrid>
                <a:gridCol w="2023732">
                  <a:extLst>
                    <a:ext uri="{9D8B030D-6E8A-4147-A177-3AD203B41FA5}">
                      <a16:colId xmlns:a16="http://schemas.microsoft.com/office/drawing/2014/main" val="2505577644"/>
                    </a:ext>
                  </a:extLst>
                </a:gridCol>
                <a:gridCol w="2023730">
                  <a:extLst>
                    <a:ext uri="{9D8B030D-6E8A-4147-A177-3AD203B41FA5}">
                      <a16:colId xmlns:a16="http://schemas.microsoft.com/office/drawing/2014/main" val="167207853"/>
                    </a:ext>
                  </a:extLst>
                </a:gridCol>
              </a:tblGrid>
              <a:tr h="381000">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r>
                        <a:rPr lang="en-US" sz="1800" dirty="0">
                          <a:latin typeface="Calibri" panose="020F0502020204030204" pitchFamily="34" charset="0"/>
                          <a:cs typeface="Calibri" panose="020F0502020204030204" pitchFamily="34" charset="0"/>
                        </a:rPr>
                        <a:t>Dataset Type</a:t>
                      </a:r>
                      <a:endParaRPr lang="en-IN" sz="1800" dirty="0">
                        <a:latin typeface="Calibri" panose="020F0502020204030204" pitchFamily="34" charset="0"/>
                        <a:cs typeface="Calibri" panose="020F0502020204030204" pitchFamily="34" charset="0"/>
                      </a:endParaRPr>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B6374"/>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r>
                        <a:rPr lang="en-US" sz="1800" dirty="0">
                          <a:latin typeface="Calibri" panose="020F0502020204030204" pitchFamily="34" charset="0"/>
                          <a:cs typeface="Calibri" panose="020F0502020204030204" pitchFamily="34" charset="0"/>
                        </a:rPr>
                        <a:t>Excel File</a:t>
                      </a:r>
                      <a:endParaRPr lang="en-IN" sz="1800" dirty="0">
                        <a:latin typeface="Calibri" panose="020F0502020204030204" pitchFamily="34" charset="0"/>
                        <a:cs typeface="Calibri" panose="020F0502020204030204" pitchFamily="34" charset="0"/>
                      </a:endParaRPr>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B6374"/>
                    </a:solidFill>
                  </a:tcPr>
                </a:tc>
                <a:extLst>
                  <a:ext uri="{0D108BD9-81ED-4DB2-BD59-A6C34878D82A}">
                    <a16:rowId xmlns:a16="http://schemas.microsoft.com/office/drawing/2014/main" val="355494691"/>
                  </a:ext>
                </a:extLst>
              </a:tr>
            </a:tbl>
          </a:graphicData>
        </a:graphic>
      </p:graphicFrame>
      <p:graphicFrame>
        <p:nvGraphicFramePr>
          <p:cNvPr id="7" name="Table 6">
            <a:extLst>
              <a:ext uri="{FF2B5EF4-FFF2-40B4-BE49-F238E27FC236}">
                <a16:creationId xmlns:a16="http://schemas.microsoft.com/office/drawing/2014/main" id="{B25654AB-F4FB-6835-4411-8C4DCA9DF804}"/>
              </a:ext>
            </a:extLst>
          </p:cNvPr>
          <p:cNvGraphicFramePr>
            <a:graphicFrameLocks noGrp="1"/>
          </p:cNvGraphicFramePr>
          <p:nvPr>
            <p:extLst>
              <p:ext uri="{D42A27DB-BD31-4B8C-83A1-F6EECF244321}">
                <p14:modId xmlns:p14="http://schemas.microsoft.com/office/powerpoint/2010/main" val="2497097084"/>
              </p:ext>
            </p:extLst>
          </p:nvPr>
        </p:nvGraphicFramePr>
        <p:xfrm>
          <a:off x="6246812" y="4190105"/>
          <a:ext cx="4047460" cy="1905000"/>
        </p:xfrm>
        <a:graphic>
          <a:graphicData uri="http://schemas.openxmlformats.org/drawingml/2006/table">
            <a:tbl>
              <a:tblPr firstRow="1" bandRow="1"/>
              <a:tblGrid>
                <a:gridCol w="4047460">
                  <a:extLst>
                    <a:ext uri="{9D8B030D-6E8A-4147-A177-3AD203B41FA5}">
                      <a16:colId xmlns:a16="http://schemas.microsoft.com/office/drawing/2014/main" val="463755083"/>
                    </a:ext>
                  </a:extLst>
                </a:gridCol>
              </a:tblGrid>
              <a:tr h="381000">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r>
                        <a:rPr lang="en-US" sz="1800" dirty="0">
                          <a:latin typeface="Calibri" panose="020F0502020204030204" pitchFamily="34" charset="0"/>
                          <a:cs typeface="Calibri" panose="020F0502020204030204" pitchFamily="34" charset="0"/>
                        </a:rPr>
                        <a:t>Record Types</a:t>
                      </a:r>
                      <a:endParaRPr lang="en-IN" sz="1800" dirty="0">
                        <a:latin typeface="Calibri" panose="020F0502020204030204" pitchFamily="34" charset="0"/>
                        <a:cs typeface="Calibri" panose="020F0502020204030204" pitchFamily="34" charset="0"/>
                      </a:endParaRPr>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0B6374"/>
                    </a:solidFill>
                  </a:tcPr>
                </a:tc>
                <a:extLst>
                  <a:ext uri="{0D108BD9-81ED-4DB2-BD59-A6C34878D82A}">
                    <a16:rowId xmlns:a16="http://schemas.microsoft.com/office/drawing/2014/main" val="1046946368"/>
                  </a:ext>
                </a:extLst>
              </a:tr>
              <a:tr h="381000">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800" dirty="0">
                          <a:latin typeface="Calibri" panose="020F0502020204030204" pitchFamily="34" charset="0"/>
                          <a:cs typeface="Calibri" panose="020F0502020204030204" pitchFamily="34" charset="0"/>
                        </a:rPr>
                        <a:t>String</a:t>
                      </a:r>
                      <a:endParaRPr lang="en-IN" sz="1800" dirty="0">
                        <a:latin typeface="Calibri" panose="020F0502020204030204" pitchFamily="34" charset="0"/>
                        <a:cs typeface="Calibri" panose="020F0502020204030204" pitchFamily="34" charset="0"/>
                      </a:endParaRPr>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0B6374">
                        <a:tint val="40000"/>
                      </a:srgbClr>
                    </a:solidFill>
                  </a:tcPr>
                </a:tc>
                <a:extLst>
                  <a:ext uri="{0D108BD9-81ED-4DB2-BD59-A6C34878D82A}">
                    <a16:rowId xmlns:a16="http://schemas.microsoft.com/office/drawing/2014/main" val="251024759"/>
                  </a:ext>
                </a:extLst>
              </a:tr>
              <a:tr h="381000">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800" dirty="0">
                          <a:latin typeface="Calibri" panose="020F0502020204030204" pitchFamily="34" charset="0"/>
                          <a:cs typeface="Calibri" panose="020F0502020204030204" pitchFamily="34" charset="0"/>
                        </a:rPr>
                        <a:t>Timestamp</a:t>
                      </a:r>
                      <a:endParaRPr lang="en-IN" sz="1800" dirty="0">
                        <a:latin typeface="Calibri" panose="020F0502020204030204" pitchFamily="34" charset="0"/>
                        <a:cs typeface="Calibri" panose="020F0502020204030204" pitchFamily="34" charset="0"/>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B6374">
                        <a:tint val="20000"/>
                      </a:srgbClr>
                    </a:solidFill>
                  </a:tcPr>
                </a:tc>
                <a:extLst>
                  <a:ext uri="{0D108BD9-81ED-4DB2-BD59-A6C34878D82A}">
                    <a16:rowId xmlns:a16="http://schemas.microsoft.com/office/drawing/2014/main" val="3430053033"/>
                  </a:ext>
                </a:extLst>
              </a:tr>
              <a:tr h="381000">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800" dirty="0">
                          <a:latin typeface="Calibri" panose="020F0502020204030204" pitchFamily="34" charset="0"/>
                          <a:cs typeface="Calibri" panose="020F0502020204030204" pitchFamily="34" charset="0"/>
                        </a:rPr>
                        <a:t>Currency</a:t>
                      </a:r>
                      <a:endParaRPr lang="en-IN" sz="1800" dirty="0">
                        <a:latin typeface="Calibri" panose="020F0502020204030204" pitchFamily="34" charset="0"/>
                        <a:cs typeface="Calibri" panose="020F0502020204030204" pitchFamily="34" charset="0"/>
                      </a:endParaRPr>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0B6374">
                        <a:tint val="40000"/>
                      </a:srgbClr>
                    </a:solidFill>
                  </a:tcPr>
                </a:tc>
                <a:extLst>
                  <a:ext uri="{0D108BD9-81ED-4DB2-BD59-A6C34878D82A}">
                    <a16:rowId xmlns:a16="http://schemas.microsoft.com/office/drawing/2014/main" val="1295416005"/>
                  </a:ext>
                </a:extLst>
              </a:tr>
              <a:tr h="381000">
                <a:tc>
                  <a:txBody>
                    <a:bodyPr/>
                    <a:lstStyle>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r>
                        <a:rPr lang="en-US" sz="1800" dirty="0">
                          <a:latin typeface="Calibri" panose="020F0502020204030204" pitchFamily="34" charset="0"/>
                          <a:cs typeface="Calibri" panose="020F0502020204030204" pitchFamily="34" charset="0"/>
                        </a:rPr>
                        <a:t>Boolean</a:t>
                      </a:r>
                      <a:endParaRPr lang="en-IN" sz="1800" dirty="0">
                        <a:latin typeface="Calibri" panose="020F0502020204030204" pitchFamily="34" charset="0"/>
                        <a:cs typeface="Calibri" panose="020F0502020204030204" pitchFamily="34" charset="0"/>
                      </a:endParaRPr>
                    </a:p>
                  </a:txBody>
                  <a:tcPr>
                    <a:lnL w="12700" cmpd="sng">
                      <a:solidFill>
                        <a:srgbClr val="FFFFFF"/>
                      </a:solidFill>
                    </a:lnL>
                    <a:lnR w="12700" cmpd="sng">
                      <a:solidFill>
                        <a:srgbClr val="FFFFFF"/>
                      </a:solidFill>
                    </a:lnR>
                    <a:lnT w="12700" cap="flat" cmpd="sng" algn="ctr">
                      <a:solidFill>
                        <a:srgbClr val="FFFFFF"/>
                      </a:solidFill>
                      <a:prstDash val="solid"/>
                      <a:round/>
                      <a:headEnd type="none" w="med" len="med"/>
                      <a:tailEnd type="none" w="med" len="med"/>
                    </a:lnT>
                    <a:lnB w="12700" cmpd="sng">
                      <a:solidFill>
                        <a:srgbClr val="FFFFFF"/>
                      </a:solidFill>
                    </a:lnB>
                    <a:lnTlToBr w="12700" cmpd="sng">
                      <a:noFill/>
                      <a:prstDash val="solid"/>
                    </a:lnTlToBr>
                    <a:lnBlToTr w="12700" cmpd="sng">
                      <a:noFill/>
                      <a:prstDash val="solid"/>
                    </a:lnBlToTr>
                    <a:solidFill>
                      <a:srgbClr val="0B6374">
                        <a:tint val="40000"/>
                      </a:srgbClr>
                    </a:solidFill>
                  </a:tcPr>
                </a:tc>
                <a:extLst>
                  <a:ext uri="{0D108BD9-81ED-4DB2-BD59-A6C34878D82A}">
                    <a16:rowId xmlns:a16="http://schemas.microsoft.com/office/drawing/2014/main" val="4181911826"/>
                  </a:ext>
                </a:extLst>
              </a:tr>
            </a:tbl>
          </a:graphicData>
        </a:graphic>
      </p:graphicFrame>
      <p:grpSp>
        <p:nvGrpSpPr>
          <p:cNvPr id="22" name="Group 21">
            <a:extLst>
              <a:ext uri="{FF2B5EF4-FFF2-40B4-BE49-F238E27FC236}">
                <a16:creationId xmlns:a16="http://schemas.microsoft.com/office/drawing/2014/main" id="{0D81CD1B-9334-F088-DA68-268BDC0E1125}"/>
              </a:ext>
            </a:extLst>
          </p:cNvPr>
          <p:cNvGrpSpPr/>
          <p:nvPr/>
        </p:nvGrpSpPr>
        <p:grpSpPr>
          <a:xfrm>
            <a:off x="1641142" y="1236476"/>
            <a:ext cx="8796670" cy="2192524"/>
            <a:chOff x="655673" y="1403498"/>
            <a:chExt cx="7832656" cy="2192523"/>
          </a:xfrm>
        </p:grpSpPr>
        <p:sp>
          <p:nvSpPr>
            <p:cNvPr id="23" name="Oval 22">
              <a:extLst>
                <a:ext uri="{FF2B5EF4-FFF2-40B4-BE49-F238E27FC236}">
                  <a16:creationId xmlns:a16="http://schemas.microsoft.com/office/drawing/2014/main" id="{86650201-B99C-A97D-720D-AA25EC9513E1}"/>
                </a:ext>
              </a:extLst>
            </p:cNvPr>
            <p:cNvSpPr/>
            <p:nvPr/>
          </p:nvSpPr>
          <p:spPr>
            <a:xfrm>
              <a:off x="3632789" y="1417674"/>
              <a:ext cx="1871331" cy="793898"/>
            </a:xfrm>
            <a:prstGeom prst="ellipse">
              <a:avLst/>
            </a:prstGeom>
            <a:noFill/>
            <a:ln w="25400" cap="flat" cmpd="sng" algn="ctr">
              <a:solidFill>
                <a:srgbClr val="FFFFFF"/>
              </a:solidFill>
              <a:prstDash val="solid"/>
            </a:ln>
            <a:effectLst/>
          </p:spPr>
          <p:txBody>
            <a:bodyPr rtlCol="0" anchor="ctr"/>
            <a:lstStyle/>
            <a:p>
              <a:pPr algn="ctr" defTabSz="914415">
                <a:buClr>
                  <a:srgbClr val="000000"/>
                </a:buClr>
              </a:pPr>
              <a:r>
                <a:rPr lang="en-US" sz="1600" kern="0" dirty="0">
                  <a:solidFill>
                    <a:srgbClr val="FFFFFF"/>
                  </a:solidFill>
                  <a:latin typeface="Calibri" panose="020F0502020204030204" pitchFamily="34" charset="0"/>
                  <a:cs typeface="Calibri" panose="020F0502020204030204" pitchFamily="34" charset="0"/>
                  <a:sym typeface="Arial"/>
                </a:rPr>
                <a:t>Crowdfunding Project</a:t>
              </a:r>
              <a:endParaRPr lang="en-IN" sz="1600" kern="0" dirty="0">
                <a:solidFill>
                  <a:srgbClr val="FFFFFF"/>
                </a:solidFill>
                <a:latin typeface="Calibri" panose="020F0502020204030204" pitchFamily="34" charset="0"/>
                <a:cs typeface="Calibri" panose="020F0502020204030204" pitchFamily="34" charset="0"/>
                <a:sym typeface="Arial"/>
              </a:endParaRPr>
            </a:p>
          </p:txBody>
        </p:sp>
        <p:sp>
          <p:nvSpPr>
            <p:cNvPr id="24" name="Oval 23">
              <a:extLst>
                <a:ext uri="{FF2B5EF4-FFF2-40B4-BE49-F238E27FC236}">
                  <a16:creationId xmlns:a16="http://schemas.microsoft.com/office/drawing/2014/main" id="{4DD015EE-B7A7-CB65-6A54-7F55DABA08A6}"/>
                </a:ext>
              </a:extLst>
            </p:cNvPr>
            <p:cNvSpPr/>
            <p:nvPr/>
          </p:nvSpPr>
          <p:spPr>
            <a:xfrm>
              <a:off x="3632789" y="2802123"/>
              <a:ext cx="1871331" cy="793898"/>
            </a:xfrm>
            <a:prstGeom prst="ellipse">
              <a:avLst/>
            </a:prstGeom>
            <a:noFill/>
            <a:ln w="25400" cap="flat" cmpd="sng" algn="ctr">
              <a:solidFill>
                <a:srgbClr val="FFFFFF"/>
              </a:solidFill>
              <a:prstDash val="solid"/>
            </a:ln>
            <a:effectLst/>
          </p:spPr>
          <p:txBody>
            <a:bodyPr rtlCol="0" anchor="ctr"/>
            <a:lstStyle/>
            <a:p>
              <a:pPr algn="ctr" defTabSz="914415">
                <a:buClr>
                  <a:srgbClr val="000000"/>
                </a:buClr>
              </a:pPr>
              <a:r>
                <a:rPr lang="en-US" sz="1600" kern="0" dirty="0">
                  <a:solidFill>
                    <a:srgbClr val="FFFFFF"/>
                  </a:solidFill>
                  <a:latin typeface="Calibri" panose="020F0502020204030204" pitchFamily="34" charset="0"/>
                  <a:cs typeface="Calibri" panose="020F0502020204030204" pitchFamily="34" charset="0"/>
                  <a:sym typeface="Arial"/>
                </a:rPr>
                <a:t>Category</a:t>
              </a:r>
              <a:endParaRPr lang="en-IN" sz="1600" kern="0" dirty="0">
                <a:solidFill>
                  <a:srgbClr val="FFFFFF"/>
                </a:solidFill>
                <a:latin typeface="Calibri" panose="020F0502020204030204" pitchFamily="34" charset="0"/>
                <a:cs typeface="Calibri" panose="020F0502020204030204" pitchFamily="34" charset="0"/>
                <a:sym typeface="Arial"/>
              </a:endParaRPr>
            </a:p>
          </p:txBody>
        </p:sp>
        <p:sp>
          <p:nvSpPr>
            <p:cNvPr id="25" name="Oval 24">
              <a:extLst>
                <a:ext uri="{FF2B5EF4-FFF2-40B4-BE49-F238E27FC236}">
                  <a16:creationId xmlns:a16="http://schemas.microsoft.com/office/drawing/2014/main" id="{A9B86B80-1B07-D8F8-FD20-044CA87216F9}"/>
                </a:ext>
              </a:extLst>
            </p:cNvPr>
            <p:cNvSpPr/>
            <p:nvPr/>
          </p:nvSpPr>
          <p:spPr>
            <a:xfrm>
              <a:off x="6616998" y="1403498"/>
              <a:ext cx="1871331" cy="793898"/>
            </a:xfrm>
            <a:prstGeom prst="ellipse">
              <a:avLst/>
            </a:prstGeom>
            <a:noFill/>
            <a:ln w="25400" cap="flat" cmpd="sng" algn="ctr">
              <a:solidFill>
                <a:srgbClr val="FFFFFF"/>
              </a:solidFill>
              <a:prstDash val="solid"/>
            </a:ln>
            <a:effectLst/>
          </p:spPr>
          <p:txBody>
            <a:bodyPr rtlCol="0" anchor="ctr"/>
            <a:lstStyle/>
            <a:p>
              <a:pPr algn="ctr" defTabSz="914415">
                <a:buClr>
                  <a:srgbClr val="000000"/>
                </a:buClr>
              </a:pPr>
              <a:r>
                <a:rPr lang="en-US" sz="1600" kern="0" dirty="0">
                  <a:solidFill>
                    <a:srgbClr val="FFFFFF"/>
                  </a:solidFill>
                  <a:latin typeface="Calibri" panose="020F0502020204030204" pitchFamily="34" charset="0"/>
                  <a:cs typeface="Calibri" panose="020F0502020204030204" pitchFamily="34" charset="0"/>
                  <a:sym typeface="Arial"/>
                </a:rPr>
                <a:t>Creator</a:t>
              </a:r>
              <a:endParaRPr lang="en-IN" sz="1600" kern="0" dirty="0">
                <a:solidFill>
                  <a:srgbClr val="FFFFFF"/>
                </a:solidFill>
                <a:latin typeface="Calibri" panose="020F0502020204030204" pitchFamily="34" charset="0"/>
                <a:cs typeface="Calibri" panose="020F0502020204030204" pitchFamily="34" charset="0"/>
                <a:sym typeface="Arial"/>
              </a:endParaRPr>
            </a:p>
          </p:txBody>
        </p:sp>
        <p:sp>
          <p:nvSpPr>
            <p:cNvPr id="26" name="Oval 25">
              <a:extLst>
                <a:ext uri="{FF2B5EF4-FFF2-40B4-BE49-F238E27FC236}">
                  <a16:creationId xmlns:a16="http://schemas.microsoft.com/office/drawing/2014/main" id="{2FACF301-392B-DA41-DC98-7415C680A76A}"/>
                </a:ext>
              </a:extLst>
            </p:cNvPr>
            <p:cNvSpPr/>
            <p:nvPr/>
          </p:nvSpPr>
          <p:spPr>
            <a:xfrm>
              <a:off x="655673" y="1410586"/>
              <a:ext cx="1871331" cy="793898"/>
            </a:xfrm>
            <a:prstGeom prst="ellipse">
              <a:avLst/>
            </a:prstGeom>
            <a:noFill/>
            <a:ln w="25400" cap="flat" cmpd="sng" algn="ctr">
              <a:solidFill>
                <a:srgbClr val="FFFFFF"/>
              </a:solidFill>
              <a:prstDash val="solid"/>
            </a:ln>
            <a:effectLst/>
          </p:spPr>
          <p:txBody>
            <a:bodyPr rtlCol="0" anchor="ctr"/>
            <a:lstStyle/>
            <a:p>
              <a:pPr algn="ctr" defTabSz="914415">
                <a:buClr>
                  <a:srgbClr val="000000"/>
                </a:buClr>
              </a:pPr>
              <a:r>
                <a:rPr lang="en-US" sz="1600" kern="0" dirty="0">
                  <a:solidFill>
                    <a:srgbClr val="FFFFFF"/>
                  </a:solidFill>
                  <a:latin typeface="Calibri" panose="020F0502020204030204" pitchFamily="34" charset="0"/>
                  <a:cs typeface="Calibri" panose="020F0502020204030204" pitchFamily="34" charset="0"/>
                  <a:sym typeface="Arial"/>
                </a:rPr>
                <a:t>Location</a:t>
              </a:r>
              <a:endParaRPr lang="en-IN" sz="1600" kern="0" dirty="0">
                <a:solidFill>
                  <a:srgbClr val="FFFFFF"/>
                </a:solidFill>
                <a:latin typeface="Calibri" panose="020F0502020204030204" pitchFamily="34" charset="0"/>
                <a:cs typeface="Calibri" panose="020F0502020204030204" pitchFamily="34" charset="0"/>
                <a:sym typeface="Arial"/>
              </a:endParaRPr>
            </a:p>
          </p:txBody>
        </p:sp>
        <p:grpSp>
          <p:nvGrpSpPr>
            <p:cNvPr id="27" name="Group 26">
              <a:extLst>
                <a:ext uri="{FF2B5EF4-FFF2-40B4-BE49-F238E27FC236}">
                  <a16:creationId xmlns:a16="http://schemas.microsoft.com/office/drawing/2014/main" id="{A3BFBB62-A27D-1118-32E9-04DBCBD1DFDE}"/>
                </a:ext>
              </a:extLst>
            </p:cNvPr>
            <p:cNvGrpSpPr/>
            <p:nvPr/>
          </p:nvGrpSpPr>
          <p:grpSpPr>
            <a:xfrm>
              <a:off x="2527004" y="1499757"/>
              <a:ext cx="1204667" cy="338554"/>
              <a:chOff x="2527004" y="1499757"/>
              <a:chExt cx="1204667" cy="338554"/>
            </a:xfrm>
          </p:grpSpPr>
          <p:cxnSp>
            <p:nvCxnSpPr>
              <p:cNvPr id="34" name="Straight Arrow Connector 33">
                <a:extLst>
                  <a:ext uri="{FF2B5EF4-FFF2-40B4-BE49-F238E27FC236}">
                    <a16:creationId xmlns:a16="http://schemas.microsoft.com/office/drawing/2014/main" id="{AB13EB7A-AB95-5C16-3DFE-8B16D1937879}"/>
                  </a:ext>
                </a:extLst>
              </p:cNvPr>
              <p:cNvCxnSpPr>
                <a:cxnSpLocks/>
                <a:stCxn id="26" idx="6"/>
                <a:endCxn id="23" idx="2"/>
              </p:cNvCxnSpPr>
              <p:nvPr/>
            </p:nvCxnSpPr>
            <p:spPr>
              <a:xfrm>
                <a:off x="2527004" y="1807535"/>
                <a:ext cx="1105785" cy="7088"/>
              </a:xfrm>
              <a:prstGeom prst="straightConnector1">
                <a:avLst/>
              </a:prstGeom>
              <a:noFill/>
              <a:ln w="9525" cap="flat" cmpd="sng" algn="ctr">
                <a:solidFill>
                  <a:srgbClr val="FFFFFF"/>
                </a:solidFill>
                <a:prstDash val="solid"/>
                <a:headEnd type="triangle"/>
                <a:tailEnd type="triangle"/>
              </a:ln>
              <a:effectLst/>
            </p:spPr>
          </p:cxnSp>
          <p:sp>
            <p:nvSpPr>
              <p:cNvPr id="35" name="TextBox 34">
                <a:extLst>
                  <a:ext uri="{FF2B5EF4-FFF2-40B4-BE49-F238E27FC236}">
                    <a16:creationId xmlns:a16="http://schemas.microsoft.com/office/drawing/2014/main" id="{E8545FB0-3231-FC1E-54F8-BB626AF4BE24}"/>
                  </a:ext>
                </a:extLst>
              </p:cNvPr>
              <p:cNvSpPr txBox="1"/>
              <p:nvPr/>
            </p:nvSpPr>
            <p:spPr>
              <a:xfrm>
                <a:off x="2604619" y="1499757"/>
                <a:ext cx="1127052" cy="338554"/>
              </a:xfrm>
              <a:prstGeom prst="rect">
                <a:avLst/>
              </a:prstGeom>
              <a:noFill/>
            </p:spPr>
            <p:txBody>
              <a:bodyPr wrap="square" rtlCol="0">
                <a:spAutoFit/>
              </a:bodyPr>
              <a:lstStyle/>
              <a:p>
                <a:pPr defTabSz="914415">
                  <a:buClr>
                    <a:srgbClr val="000000"/>
                  </a:buClr>
                </a:pPr>
                <a:r>
                  <a:rPr lang="en-US" sz="1600" kern="0" dirty="0" err="1">
                    <a:solidFill>
                      <a:srgbClr val="FFFFFF"/>
                    </a:solidFill>
                    <a:latin typeface="Calibri" panose="020F0502020204030204" pitchFamily="34" charset="0"/>
                    <a:cs typeface="Calibri" panose="020F0502020204030204" pitchFamily="34" charset="0"/>
                    <a:sym typeface="Arial"/>
                  </a:rPr>
                  <a:t>location_id</a:t>
                </a:r>
                <a:endParaRPr lang="en-IN" sz="1600" kern="0" dirty="0">
                  <a:solidFill>
                    <a:srgbClr val="FFFFFF"/>
                  </a:solidFill>
                  <a:latin typeface="Calibri" panose="020F0502020204030204" pitchFamily="34" charset="0"/>
                  <a:cs typeface="Calibri" panose="020F0502020204030204" pitchFamily="34" charset="0"/>
                  <a:sym typeface="Arial"/>
                </a:endParaRPr>
              </a:p>
            </p:txBody>
          </p:sp>
        </p:grpSp>
        <p:grpSp>
          <p:nvGrpSpPr>
            <p:cNvPr id="28" name="Group 27">
              <a:extLst>
                <a:ext uri="{FF2B5EF4-FFF2-40B4-BE49-F238E27FC236}">
                  <a16:creationId xmlns:a16="http://schemas.microsoft.com/office/drawing/2014/main" id="{3E88CA28-2C4D-9268-DAF4-03314DBAE7A7}"/>
                </a:ext>
              </a:extLst>
            </p:cNvPr>
            <p:cNvGrpSpPr/>
            <p:nvPr/>
          </p:nvGrpSpPr>
          <p:grpSpPr>
            <a:xfrm>
              <a:off x="5482852" y="1489259"/>
              <a:ext cx="1105785" cy="584775"/>
              <a:chOff x="2527004" y="1496347"/>
              <a:chExt cx="1105785" cy="584775"/>
            </a:xfrm>
          </p:grpSpPr>
          <p:cxnSp>
            <p:nvCxnSpPr>
              <p:cNvPr id="32" name="Straight Arrow Connector 31">
                <a:extLst>
                  <a:ext uri="{FF2B5EF4-FFF2-40B4-BE49-F238E27FC236}">
                    <a16:creationId xmlns:a16="http://schemas.microsoft.com/office/drawing/2014/main" id="{7139BD35-A6B8-9C4B-163E-8F3DCA498204}"/>
                  </a:ext>
                </a:extLst>
              </p:cNvPr>
              <p:cNvCxnSpPr>
                <a:cxnSpLocks/>
              </p:cNvCxnSpPr>
              <p:nvPr/>
            </p:nvCxnSpPr>
            <p:spPr>
              <a:xfrm>
                <a:off x="2527004" y="1807535"/>
                <a:ext cx="1105785" cy="7088"/>
              </a:xfrm>
              <a:prstGeom prst="straightConnector1">
                <a:avLst/>
              </a:prstGeom>
              <a:noFill/>
              <a:ln w="9525" cap="flat" cmpd="sng" algn="ctr">
                <a:solidFill>
                  <a:srgbClr val="FFFFFF"/>
                </a:solidFill>
                <a:prstDash val="solid"/>
                <a:headEnd type="triangle"/>
                <a:tailEnd type="triangle"/>
              </a:ln>
              <a:effectLst/>
            </p:spPr>
          </p:cxnSp>
          <p:sp>
            <p:nvSpPr>
              <p:cNvPr id="33" name="TextBox 32">
                <a:extLst>
                  <a:ext uri="{FF2B5EF4-FFF2-40B4-BE49-F238E27FC236}">
                    <a16:creationId xmlns:a16="http://schemas.microsoft.com/office/drawing/2014/main" id="{AD4E676D-B91C-E3AB-0221-187A61CA5BC6}"/>
                  </a:ext>
                </a:extLst>
              </p:cNvPr>
              <p:cNvSpPr txBox="1"/>
              <p:nvPr/>
            </p:nvSpPr>
            <p:spPr>
              <a:xfrm>
                <a:off x="2576632" y="1496347"/>
                <a:ext cx="968067" cy="584775"/>
              </a:xfrm>
              <a:prstGeom prst="rect">
                <a:avLst/>
              </a:prstGeom>
              <a:noFill/>
            </p:spPr>
            <p:txBody>
              <a:bodyPr wrap="square" rtlCol="0">
                <a:spAutoFit/>
              </a:bodyPr>
              <a:lstStyle/>
              <a:p>
                <a:pPr defTabSz="914415">
                  <a:buClr>
                    <a:srgbClr val="000000"/>
                  </a:buClr>
                </a:pPr>
                <a:r>
                  <a:rPr lang="en-US" sz="1600" kern="0" dirty="0" err="1">
                    <a:solidFill>
                      <a:srgbClr val="FFFFFF"/>
                    </a:solidFill>
                    <a:latin typeface="Calibri" panose="020F0502020204030204" pitchFamily="34" charset="0"/>
                    <a:cs typeface="Calibri" panose="020F0502020204030204" pitchFamily="34" charset="0"/>
                    <a:sym typeface="Arial"/>
                  </a:rPr>
                  <a:t>creator_id</a:t>
                </a:r>
                <a:endParaRPr lang="en-IN" sz="1600" kern="0" dirty="0">
                  <a:solidFill>
                    <a:srgbClr val="FFFFFF"/>
                  </a:solidFill>
                  <a:latin typeface="Calibri" panose="020F0502020204030204" pitchFamily="34" charset="0"/>
                  <a:cs typeface="Calibri" panose="020F0502020204030204" pitchFamily="34" charset="0"/>
                  <a:sym typeface="Arial"/>
                </a:endParaRPr>
              </a:p>
            </p:txBody>
          </p:sp>
        </p:grpSp>
        <p:grpSp>
          <p:nvGrpSpPr>
            <p:cNvPr id="29" name="Group 28">
              <a:extLst>
                <a:ext uri="{FF2B5EF4-FFF2-40B4-BE49-F238E27FC236}">
                  <a16:creationId xmlns:a16="http://schemas.microsoft.com/office/drawing/2014/main" id="{993363E3-2DCA-773B-C1D9-4A250277F7A0}"/>
                </a:ext>
              </a:extLst>
            </p:cNvPr>
            <p:cNvGrpSpPr/>
            <p:nvPr/>
          </p:nvGrpSpPr>
          <p:grpSpPr>
            <a:xfrm>
              <a:off x="4568454" y="2211572"/>
              <a:ext cx="1105785" cy="590551"/>
              <a:chOff x="4568454" y="2211572"/>
              <a:chExt cx="1105785" cy="590551"/>
            </a:xfrm>
          </p:grpSpPr>
          <p:cxnSp>
            <p:nvCxnSpPr>
              <p:cNvPr id="30" name="Straight Arrow Connector 29">
                <a:extLst>
                  <a:ext uri="{FF2B5EF4-FFF2-40B4-BE49-F238E27FC236}">
                    <a16:creationId xmlns:a16="http://schemas.microsoft.com/office/drawing/2014/main" id="{1120377E-E360-6324-51A9-6F3C26D115ED}"/>
                  </a:ext>
                </a:extLst>
              </p:cNvPr>
              <p:cNvCxnSpPr>
                <a:stCxn id="23" idx="4"/>
                <a:endCxn id="24" idx="0"/>
              </p:cNvCxnSpPr>
              <p:nvPr/>
            </p:nvCxnSpPr>
            <p:spPr>
              <a:xfrm>
                <a:off x="4568455" y="2211572"/>
                <a:ext cx="0" cy="590551"/>
              </a:xfrm>
              <a:prstGeom prst="straightConnector1">
                <a:avLst/>
              </a:prstGeom>
              <a:noFill/>
              <a:ln w="9525" cap="flat" cmpd="sng" algn="ctr">
                <a:solidFill>
                  <a:srgbClr val="FFFFFF"/>
                </a:solidFill>
                <a:prstDash val="solid"/>
                <a:headEnd type="triangle"/>
                <a:tailEnd type="triangle"/>
              </a:ln>
              <a:effectLst/>
            </p:spPr>
          </p:cxnSp>
          <p:sp>
            <p:nvSpPr>
              <p:cNvPr id="31" name="TextBox 30">
                <a:extLst>
                  <a:ext uri="{FF2B5EF4-FFF2-40B4-BE49-F238E27FC236}">
                    <a16:creationId xmlns:a16="http://schemas.microsoft.com/office/drawing/2014/main" id="{C962C0DE-F2D3-9476-CDB3-6C3036CAFAF9}"/>
                  </a:ext>
                </a:extLst>
              </p:cNvPr>
              <p:cNvSpPr txBox="1"/>
              <p:nvPr/>
            </p:nvSpPr>
            <p:spPr>
              <a:xfrm>
                <a:off x="4568454" y="2339280"/>
                <a:ext cx="1105785" cy="338554"/>
              </a:xfrm>
              <a:prstGeom prst="rect">
                <a:avLst/>
              </a:prstGeom>
              <a:noFill/>
              <a:ln>
                <a:noFill/>
              </a:ln>
            </p:spPr>
            <p:txBody>
              <a:bodyPr wrap="square" rtlCol="0">
                <a:spAutoFit/>
              </a:bodyPr>
              <a:lstStyle/>
              <a:p>
                <a:pPr defTabSz="914415">
                  <a:buClr>
                    <a:srgbClr val="000000"/>
                  </a:buClr>
                </a:pPr>
                <a:r>
                  <a:rPr lang="en-US" sz="1600" kern="0" dirty="0" err="1">
                    <a:solidFill>
                      <a:srgbClr val="FFFFFF"/>
                    </a:solidFill>
                    <a:latin typeface="Calibri" panose="020F0502020204030204" pitchFamily="34" charset="0"/>
                    <a:cs typeface="Calibri" panose="020F0502020204030204" pitchFamily="34" charset="0"/>
                    <a:sym typeface="Arial"/>
                  </a:rPr>
                  <a:t>category_id</a:t>
                </a:r>
                <a:endParaRPr lang="en-IN" sz="1600" kern="0" dirty="0">
                  <a:solidFill>
                    <a:srgbClr val="FFFFFF"/>
                  </a:solidFill>
                  <a:latin typeface="Calibri" panose="020F0502020204030204" pitchFamily="34" charset="0"/>
                  <a:cs typeface="Calibri" panose="020F0502020204030204" pitchFamily="34" charset="0"/>
                  <a:sym typeface="Arial"/>
                </a:endParaRPr>
              </a:p>
            </p:txBody>
          </p:sp>
        </p:grpSp>
      </p:grpSp>
    </p:spTree>
    <p:extLst>
      <p:ext uri="{BB962C8B-B14F-4D97-AF65-F5344CB8AC3E}">
        <p14:creationId xmlns:p14="http://schemas.microsoft.com/office/powerpoint/2010/main" val="3063408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519C382E-B3D2-444B-A9A9-3016C98CBE52}"/>
              </a:ext>
            </a:extLst>
          </p:cNvPr>
          <p:cNvSpPr>
            <a:spLocks noGrp="1"/>
          </p:cNvSpPr>
          <p:nvPr>
            <p:ph type="sldNum" sz="quarter" idx="12"/>
          </p:nvPr>
        </p:nvSpPr>
        <p:spPr>
          <a:xfrm>
            <a:off x="10530972" y="6498000"/>
            <a:ext cx="360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8</a:t>
            </a:fld>
            <a:endParaRPr lang="en-US" sz="1500" dirty="0">
              <a:latin typeface="Calibri" panose="020F0502020204030204" pitchFamily="34" charset="0"/>
              <a:cs typeface="Calibri" panose="020F0502020204030204" pitchFamily="34" charset="0"/>
            </a:endParaRPr>
          </a:p>
        </p:txBody>
      </p:sp>
      <p:pic>
        <p:nvPicPr>
          <p:cNvPr id="14" name="Picture 13">
            <a:extLst>
              <a:ext uri="{FF2B5EF4-FFF2-40B4-BE49-F238E27FC236}">
                <a16:creationId xmlns:a16="http://schemas.microsoft.com/office/drawing/2014/main" id="{89656600-57E9-4D01-B837-B7DA55870E8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90972" y="6138000"/>
            <a:ext cx="1297722" cy="720000"/>
          </a:xfrm>
          <a:prstGeom prst="rect">
            <a:avLst/>
          </a:prstGeom>
          <a:ln>
            <a:noFill/>
          </a:ln>
          <a:effectLst>
            <a:outerShdw blurRad="292100" dist="139700" dir="2700000" algn="tl" rotWithShape="0">
              <a:srgbClr val="333333">
                <a:alpha val="65000"/>
              </a:srgbClr>
            </a:outerShdw>
          </a:effectLst>
        </p:spPr>
      </p:pic>
      <p:sp>
        <p:nvSpPr>
          <p:cNvPr id="19" name="TextBox 18">
            <a:extLst>
              <a:ext uri="{FF2B5EF4-FFF2-40B4-BE49-F238E27FC236}">
                <a16:creationId xmlns:a16="http://schemas.microsoft.com/office/drawing/2014/main" id="{CAB6C6B9-B765-4F0C-AE78-B08211F82478}"/>
              </a:ext>
            </a:extLst>
          </p:cNvPr>
          <p:cNvSpPr txBox="1"/>
          <p:nvPr/>
        </p:nvSpPr>
        <p:spPr>
          <a:xfrm>
            <a:off x="2048336" y="1392088"/>
            <a:ext cx="2160000" cy="923330"/>
          </a:xfrm>
          <a:prstGeom prst="rect">
            <a:avLst/>
          </a:prstGeom>
          <a:noFill/>
        </p:spPr>
        <p:txBody>
          <a:bodyPr wrap="square" rtlCol="0">
            <a:spAutoFit/>
          </a:bodyPr>
          <a:lstStyle/>
          <a:p>
            <a:pPr algn="ctr"/>
            <a:r>
              <a:rPr lang="en-US" b="1" dirty="0">
                <a:latin typeface="Calibri" panose="020F0502020204030204" pitchFamily="34" charset="0"/>
                <a:cs typeface="Calibri" panose="020F0502020204030204" pitchFamily="34" charset="0"/>
              </a:rPr>
              <a:t> </a:t>
            </a:r>
            <a:r>
              <a:rPr lang="en-US" b="1" dirty="0">
                <a:solidFill>
                  <a:srgbClr val="00B0F0"/>
                </a:solidFill>
                <a:latin typeface="Calibri" panose="020F0502020204030204" pitchFamily="34" charset="0"/>
                <a:cs typeface="Calibri" panose="020F0502020204030204" pitchFamily="34" charset="0"/>
              </a:rPr>
              <a:t>Created</a:t>
            </a:r>
            <a:r>
              <a:rPr lang="en-US" b="1" dirty="0">
                <a:latin typeface="Calibri" panose="020F0502020204030204" pitchFamily="34" charset="0"/>
                <a:cs typeface="Calibri" panose="020F0502020204030204" pitchFamily="34" charset="0"/>
              </a:rPr>
              <a:t> </a:t>
            </a:r>
            <a:r>
              <a:rPr lang="en-US" b="1" dirty="0">
                <a:solidFill>
                  <a:srgbClr val="00B0F0"/>
                </a:solidFill>
                <a:latin typeface="Calibri" panose="020F0502020204030204" pitchFamily="34" charset="0"/>
                <a:cs typeface="Calibri" panose="020F0502020204030204" pitchFamily="34" charset="0"/>
              </a:rPr>
              <a:t>Projects</a:t>
            </a:r>
          </a:p>
          <a:p>
            <a:pPr algn="ctr"/>
            <a:endParaRPr lang="en-US" b="1" dirty="0">
              <a:latin typeface="Calibri" panose="020F0502020204030204" pitchFamily="34" charset="0"/>
              <a:cs typeface="Calibri" panose="020F0502020204030204" pitchFamily="34" charset="0"/>
            </a:endParaRPr>
          </a:p>
          <a:p>
            <a:pPr algn="ctr"/>
            <a:r>
              <a:rPr lang="en-US" b="1" dirty="0">
                <a:solidFill>
                  <a:srgbClr val="92D050"/>
                </a:solidFill>
                <a:latin typeface="Calibri" panose="020F0502020204030204" pitchFamily="34" charset="0"/>
                <a:cs typeface="Calibri" panose="020F0502020204030204" pitchFamily="34" charset="0"/>
              </a:rPr>
              <a:t>365,892</a:t>
            </a:r>
          </a:p>
        </p:txBody>
      </p:sp>
      <p:pic>
        <p:nvPicPr>
          <p:cNvPr id="22" name="Picture 21">
            <a:extLst>
              <a:ext uri="{FF2B5EF4-FFF2-40B4-BE49-F238E27FC236}">
                <a16:creationId xmlns:a16="http://schemas.microsoft.com/office/drawing/2014/main" id="{E2B80492-CFB3-470F-9BE9-223BA414362B}"/>
              </a:ext>
            </a:extLst>
          </p:cNvPr>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0658133" y="1913887"/>
            <a:ext cx="1143000" cy="1143000"/>
          </a:xfrm>
          <a:prstGeom prst="rect">
            <a:avLst/>
          </a:prstGeom>
        </p:spPr>
      </p:pic>
      <p:pic>
        <p:nvPicPr>
          <p:cNvPr id="24" name="Picture 23">
            <a:extLst>
              <a:ext uri="{FF2B5EF4-FFF2-40B4-BE49-F238E27FC236}">
                <a16:creationId xmlns:a16="http://schemas.microsoft.com/office/drawing/2014/main" id="{E3C406B9-F795-467E-9EA2-2B5F594FC291}"/>
              </a:ext>
            </a:extLst>
          </p:cNvPr>
          <p:cNvPicPr>
            <a:picLocks noChangeAspect="1"/>
          </p:cNvPicPr>
          <p:nvPr/>
        </p:nvPicPr>
        <p:blipFill>
          <a:blip r:embed="rId5" cstate="print">
            <a:lum bright="70000" contrast="-70000"/>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10658133" y="568115"/>
            <a:ext cx="881700" cy="881700"/>
          </a:xfrm>
          <a:prstGeom prst="rect">
            <a:avLst/>
          </a:prstGeom>
        </p:spPr>
      </p:pic>
      <p:sp>
        <p:nvSpPr>
          <p:cNvPr id="27" name="TextBox 26">
            <a:extLst>
              <a:ext uri="{FF2B5EF4-FFF2-40B4-BE49-F238E27FC236}">
                <a16:creationId xmlns:a16="http://schemas.microsoft.com/office/drawing/2014/main" id="{5B55238E-3EF0-4EAF-9BCF-CA98790A86B9}"/>
              </a:ext>
            </a:extLst>
          </p:cNvPr>
          <p:cNvSpPr txBox="1"/>
          <p:nvPr/>
        </p:nvSpPr>
        <p:spPr>
          <a:xfrm>
            <a:off x="5049446" y="4721686"/>
            <a:ext cx="1453731" cy="923330"/>
          </a:xfrm>
          <a:prstGeom prst="rect">
            <a:avLst/>
          </a:prstGeom>
          <a:noFill/>
        </p:spPr>
        <p:txBody>
          <a:bodyPr wrap="none" rtlCol="0">
            <a:spAutoFit/>
          </a:bodyPr>
          <a:lstStyle/>
          <a:p>
            <a:pPr algn="ctr"/>
            <a:r>
              <a:rPr lang="en-US" b="1" dirty="0">
                <a:solidFill>
                  <a:srgbClr val="00B0F0"/>
                </a:solidFill>
                <a:latin typeface="Calibri" panose="020F0502020204030204" pitchFamily="34" charset="0"/>
                <a:cs typeface="Calibri" panose="020F0502020204030204" pitchFamily="34" charset="0"/>
              </a:rPr>
              <a:t>Goal</a:t>
            </a:r>
            <a:r>
              <a:rPr lang="en-US" b="1" dirty="0">
                <a:latin typeface="Calibri" panose="020F0502020204030204" pitchFamily="34" charset="0"/>
                <a:cs typeface="Calibri" panose="020F0502020204030204" pitchFamily="34" charset="0"/>
              </a:rPr>
              <a:t> </a:t>
            </a:r>
            <a:r>
              <a:rPr lang="en-US" b="1" dirty="0">
                <a:solidFill>
                  <a:srgbClr val="00B0F0"/>
                </a:solidFill>
                <a:latin typeface="Calibri" panose="020F0502020204030204" pitchFamily="34" charset="0"/>
                <a:cs typeface="Calibri" panose="020F0502020204030204" pitchFamily="34" charset="0"/>
              </a:rPr>
              <a:t>Amount</a:t>
            </a:r>
          </a:p>
          <a:p>
            <a:pPr algn="ctr"/>
            <a:endParaRPr lang="en-US" b="1" dirty="0">
              <a:latin typeface="Calibri" panose="020F0502020204030204" pitchFamily="34" charset="0"/>
              <a:cs typeface="Calibri" panose="020F0502020204030204" pitchFamily="34" charset="0"/>
            </a:endParaRPr>
          </a:p>
          <a:p>
            <a:pPr algn="ctr"/>
            <a:r>
              <a:rPr lang="en-US" b="1" dirty="0">
                <a:solidFill>
                  <a:srgbClr val="92D050"/>
                </a:solidFill>
                <a:latin typeface="Calibri" panose="020F0502020204030204" pitchFamily="34" charset="0"/>
                <a:cs typeface="Calibri" panose="020F0502020204030204" pitchFamily="34" charset="0"/>
              </a:rPr>
              <a:t>$16.04bn</a:t>
            </a:r>
          </a:p>
        </p:txBody>
      </p:sp>
      <p:sp>
        <p:nvSpPr>
          <p:cNvPr id="28" name="TextBox 27">
            <a:extLst>
              <a:ext uri="{FF2B5EF4-FFF2-40B4-BE49-F238E27FC236}">
                <a16:creationId xmlns:a16="http://schemas.microsoft.com/office/drawing/2014/main" id="{EF143E9E-2D83-47EB-A1B5-B36165AEEC92}"/>
              </a:ext>
            </a:extLst>
          </p:cNvPr>
          <p:cNvSpPr txBox="1"/>
          <p:nvPr/>
        </p:nvSpPr>
        <p:spPr>
          <a:xfrm>
            <a:off x="4924412" y="3056887"/>
            <a:ext cx="1703800" cy="923330"/>
          </a:xfrm>
          <a:prstGeom prst="rect">
            <a:avLst/>
          </a:prstGeom>
          <a:noFill/>
        </p:spPr>
        <p:txBody>
          <a:bodyPr wrap="none" rtlCol="0">
            <a:spAutoFit/>
          </a:bodyPr>
          <a:lstStyle/>
          <a:p>
            <a:pPr algn="ctr"/>
            <a:r>
              <a:rPr lang="en-US" b="1" dirty="0">
                <a:solidFill>
                  <a:srgbClr val="00B0F0"/>
                </a:solidFill>
                <a:latin typeface="Calibri" panose="020F0502020204030204" pitchFamily="34" charset="0"/>
                <a:cs typeface="Calibri" panose="020F0502020204030204" pitchFamily="34" charset="0"/>
              </a:rPr>
              <a:t>Total</a:t>
            </a:r>
            <a:r>
              <a:rPr lang="en-US" b="1" dirty="0">
                <a:latin typeface="Calibri" panose="020F0502020204030204" pitchFamily="34" charset="0"/>
                <a:cs typeface="Calibri" panose="020F0502020204030204" pitchFamily="34" charset="0"/>
              </a:rPr>
              <a:t> </a:t>
            </a:r>
            <a:r>
              <a:rPr lang="en-US" b="1" dirty="0">
                <a:solidFill>
                  <a:srgbClr val="00B0F0"/>
                </a:solidFill>
                <a:latin typeface="Calibri" panose="020F0502020204030204" pitchFamily="34" charset="0"/>
                <a:cs typeface="Calibri" panose="020F0502020204030204" pitchFamily="34" charset="0"/>
              </a:rPr>
              <a:t>Categories</a:t>
            </a:r>
          </a:p>
          <a:p>
            <a:pPr algn="ctr"/>
            <a:endParaRPr lang="en-US" b="1" dirty="0">
              <a:latin typeface="Calibri" panose="020F0502020204030204" pitchFamily="34" charset="0"/>
              <a:cs typeface="Calibri" panose="020F0502020204030204" pitchFamily="34" charset="0"/>
            </a:endParaRPr>
          </a:p>
          <a:p>
            <a:pPr algn="ctr"/>
            <a:r>
              <a:rPr lang="en-US" b="1" dirty="0">
                <a:solidFill>
                  <a:srgbClr val="92D050"/>
                </a:solidFill>
                <a:latin typeface="Calibri" panose="020F0502020204030204" pitchFamily="34" charset="0"/>
                <a:cs typeface="Calibri" panose="020F0502020204030204" pitchFamily="34" charset="0"/>
              </a:rPr>
              <a:t>169</a:t>
            </a:r>
          </a:p>
        </p:txBody>
      </p:sp>
      <p:sp>
        <p:nvSpPr>
          <p:cNvPr id="29" name="TextBox 28">
            <a:extLst>
              <a:ext uri="{FF2B5EF4-FFF2-40B4-BE49-F238E27FC236}">
                <a16:creationId xmlns:a16="http://schemas.microsoft.com/office/drawing/2014/main" id="{DFF62C76-3C8A-41AA-8B3D-A242D750E0E5}"/>
              </a:ext>
            </a:extLst>
          </p:cNvPr>
          <p:cNvSpPr txBox="1"/>
          <p:nvPr/>
        </p:nvSpPr>
        <p:spPr>
          <a:xfrm>
            <a:off x="6958627" y="4648200"/>
            <a:ext cx="2347566" cy="923330"/>
          </a:xfrm>
          <a:prstGeom prst="rect">
            <a:avLst/>
          </a:prstGeom>
          <a:noFill/>
        </p:spPr>
        <p:txBody>
          <a:bodyPr wrap="none" rtlCol="0">
            <a:spAutoFit/>
          </a:bodyPr>
          <a:lstStyle/>
          <a:p>
            <a:pPr algn="ctr"/>
            <a:r>
              <a:rPr lang="en-US" b="1" dirty="0">
                <a:latin typeface="Calibri" panose="020F0502020204030204" pitchFamily="34" charset="0"/>
                <a:cs typeface="Calibri" panose="020F0502020204030204" pitchFamily="34" charset="0"/>
              </a:rPr>
              <a:t> </a:t>
            </a:r>
            <a:r>
              <a:rPr lang="en-US" b="1" dirty="0">
                <a:solidFill>
                  <a:srgbClr val="00B0F0"/>
                </a:solidFill>
                <a:latin typeface="Calibri" panose="020F0502020204030204" pitchFamily="34" charset="0"/>
                <a:cs typeface="Calibri" panose="020F0502020204030204" pitchFamily="34" charset="0"/>
              </a:rPr>
              <a:t>Total Pledged Amount</a:t>
            </a:r>
          </a:p>
          <a:p>
            <a:pPr algn="ctr"/>
            <a:endParaRPr lang="en-US" b="1" dirty="0">
              <a:latin typeface="Calibri" panose="020F0502020204030204" pitchFamily="34" charset="0"/>
              <a:cs typeface="Calibri" panose="020F0502020204030204" pitchFamily="34" charset="0"/>
            </a:endParaRPr>
          </a:p>
          <a:p>
            <a:pPr algn="ctr"/>
            <a:r>
              <a:rPr lang="en-US" b="1" dirty="0">
                <a:solidFill>
                  <a:srgbClr val="92D050"/>
                </a:solidFill>
                <a:latin typeface="Calibri" panose="020F0502020204030204" pitchFamily="34" charset="0"/>
                <a:cs typeface="Calibri" panose="020F0502020204030204" pitchFamily="34" charset="0"/>
              </a:rPr>
              <a:t>$3.856bn</a:t>
            </a:r>
          </a:p>
        </p:txBody>
      </p:sp>
      <p:sp>
        <p:nvSpPr>
          <p:cNvPr id="30" name="TextBox 29">
            <a:extLst>
              <a:ext uri="{FF2B5EF4-FFF2-40B4-BE49-F238E27FC236}">
                <a16:creationId xmlns:a16="http://schemas.microsoft.com/office/drawing/2014/main" id="{EFD76B86-98F2-453C-8BD7-814DAB6D95D1}"/>
              </a:ext>
            </a:extLst>
          </p:cNvPr>
          <p:cNvSpPr txBox="1"/>
          <p:nvPr/>
        </p:nvSpPr>
        <p:spPr>
          <a:xfrm>
            <a:off x="7528699" y="3020144"/>
            <a:ext cx="1432573" cy="923330"/>
          </a:xfrm>
          <a:prstGeom prst="rect">
            <a:avLst/>
          </a:prstGeom>
          <a:noFill/>
        </p:spPr>
        <p:txBody>
          <a:bodyPr wrap="none" rtlCol="0">
            <a:spAutoFit/>
          </a:bodyPr>
          <a:lstStyle/>
          <a:p>
            <a:pPr algn="ctr"/>
            <a:r>
              <a:rPr lang="en-US" b="1" dirty="0">
                <a:solidFill>
                  <a:srgbClr val="00B0F0"/>
                </a:solidFill>
                <a:latin typeface="Calibri" panose="020F0502020204030204" pitchFamily="34" charset="0"/>
                <a:cs typeface="Calibri" panose="020F0502020204030204" pitchFamily="34" charset="0"/>
              </a:rPr>
              <a:t>Total Backers</a:t>
            </a:r>
          </a:p>
          <a:p>
            <a:pPr algn="ctr"/>
            <a:endParaRPr lang="en-US" b="1" dirty="0">
              <a:latin typeface="Calibri" panose="020F0502020204030204" pitchFamily="34" charset="0"/>
              <a:cs typeface="Calibri" panose="020F0502020204030204" pitchFamily="34" charset="0"/>
            </a:endParaRPr>
          </a:p>
          <a:p>
            <a:pPr algn="ctr"/>
            <a:r>
              <a:rPr lang="en-US" b="1" dirty="0">
                <a:solidFill>
                  <a:srgbClr val="92D050"/>
                </a:solidFill>
                <a:latin typeface="Calibri" panose="020F0502020204030204" pitchFamily="34" charset="0"/>
                <a:cs typeface="Calibri" panose="020F0502020204030204" pitchFamily="34" charset="0"/>
              </a:rPr>
              <a:t>4,291</a:t>
            </a:r>
          </a:p>
        </p:txBody>
      </p:sp>
      <p:sp>
        <p:nvSpPr>
          <p:cNvPr id="2" name="TextBox 1">
            <a:extLst>
              <a:ext uri="{FF2B5EF4-FFF2-40B4-BE49-F238E27FC236}">
                <a16:creationId xmlns:a16="http://schemas.microsoft.com/office/drawing/2014/main" id="{AF8E1F28-6221-A533-0D0D-5FF9E783AA6D}"/>
              </a:ext>
            </a:extLst>
          </p:cNvPr>
          <p:cNvSpPr txBox="1"/>
          <p:nvPr/>
        </p:nvSpPr>
        <p:spPr>
          <a:xfrm>
            <a:off x="2048336" y="4721686"/>
            <a:ext cx="2160000" cy="923330"/>
          </a:xfrm>
          <a:prstGeom prst="rect">
            <a:avLst/>
          </a:prstGeom>
          <a:noFill/>
        </p:spPr>
        <p:txBody>
          <a:bodyPr wrap="square" rtlCol="0">
            <a:spAutoFit/>
          </a:bodyPr>
          <a:lstStyle/>
          <a:p>
            <a:pPr algn="ctr"/>
            <a:r>
              <a:rPr lang="en-US" b="1" dirty="0">
                <a:solidFill>
                  <a:schemeClr val="accent1">
                    <a:lumMod val="75000"/>
                  </a:schemeClr>
                </a:solidFill>
                <a:latin typeface="Calibri" panose="020F0502020204030204" pitchFamily="34" charset="0"/>
                <a:cs typeface="Calibri" panose="020F0502020204030204" pitchFamily="34" charset="0"/>
              </a:rPr>
              <a:t> Successful</a:t>
            </a:r>
            <a:r>
              <a:rPr lang="en-US" b="1" dirty="0">
                <a:latin typeface="Calibri" panose="020F0502020204030204" pitchFamily="34" charset="0"/>
                <a:cs typeface="Calibri" panose="020F0502020204030204" pitchFamily="34" charset="0"/>
              </a:rPr>
              <a:t> </a:t>
            </a:r>
            <a:r>
              <a:rPr lang="en-US" b="1" dirty="0">
                <a:solidFill>
                  <a:schemeClr val="accent1">
                    <a:lumMod val="75000"/>
                  </a:schemeClr>
                </a:solidFill>
                <a:latin typeface="Calibri" panose="020F0502020204030204" pitchFamily="34" charset="0"/>
                <a:cs typeface="Calibri" panose="020F0502020204030204" pitchFamily="34" charset="0"/>
              </a:rPr>
              <a:t>Projects</a:t>
            </a:r>
          </a:p>
          <a:p>
            <a:pPr algn="ctr"/>
            <a:endParaRPr lang="en-US" b="1" dirty="0">
              <a:latin typeface="Calibri" panose="020F0502020204030204" pitchFamily="34" charset="0"/>
              <a:cs typeface="Calibri" panose="020F0502020204030204" pitchFamily="34" charset="0"/>
            </a:endParaRPr>
          </a:p>
          <a:p>
            <a:pPr algn="ctr"/>
            <a:r>
              <a:rPr lang="en-US" b="1" dirty="0">
                <a:latin typeface="Calibri" panose="020F0502020204030204" pitchFamily="34" charset="0"/>
                <a:cs typeface="Calibri" panose="020F0502020204030204" pitchFamily="34" charset="0"/>
              </a:rPr>
              <a:t> </a:t>
            </a:r>
            <a:r>
              <a:rPr lang="en-US" b="1" dirty="0">
                <a:solidFill>
                  <a:srgbClr val="92D050"/>
                </a:solidFill>
                <a:latin typeface="Calibri" panose="020F0502020204030204" pitchFamily="34" charset="0"/>
                <a:cs typeface="Calibri" panose="020F0502020204030204" pitchFamily="34" charset="0"/>
              </a:rPr>
              <a:t>140,313</a:t>
            </a:r>
          </a:p>
        </p:txBody>
      </p:sp>
      <p:sp>
        <p:nvSpPr>
          <p:cNvPr id="3" name="TextBox 2">
            <a:extLst>
              <a:ext uri="{FF2B5EF4-FFF2-40B4-BE49-F238E27FC236}">
                <a16:creationId xmlns:a16="http://schemas.microsoft.com/office/drawing/2014/main" id="{FDD23520-6321-5046-716A-D491C52101FA}"/>
              </a:ext>
            </a:extLst>
          </p:cNvPr>
          <p:cNvSpPr txBox="1"/>
          <p:nvPr/>
        </p:nvSpPr>
        <p:spPr>
          <a:xfrm>
            <a:off x="4924412" y="406200"/>
            <a:ext cx="2340000" cy="432000"/>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Project Overview</a:t>
            </a:r>
            <a:endParaRPr lang="en-IN" sz="2400" dirty="0">
              <a:latin typeface="Calibri" panose="020F0502020204030204" pitchFamily="34" charset="0"/>
              <a:cs typeface="Calibri" panose="020F0502020204030204" pitchFamily="34" charset="0"/>
            </a:endParaRPr>
          </a:p>
        </p:txBody>
      </p:sp>
      <p:grpSp>
        <p:nvGrpSpPr>
          <p:cNvPr id="6" name="Group 5">
            <a:extLst>
              <a:ext uri="{FF2B5EF4-FFF2-40B4-BE49-F238E27FC236}">
                <a16:creationId xmlns:a16="http://schemas.microsoft.com/office/drawing/2014/main" id="{D86B19FC-9711-0E04-AC3C-89455BC36C41}"/>
              </a:ext>
            </a:extLst>
          </p:cNvPr>
          <p:cNvGrpSpPr/>
          <p:nvPr/>
        </p:nvGrpSpPr>
        <p:grpSpPr>
          <a:xfrm>
            <a:off x="4675831" y="1392088"/>
            <a:ext cx="4285441" cy="923330"/>
            <a:chOff x="869636" y="2479288"/>
            <a:chExt cx="4285441" cy="923330"/>
          </a:xfrm>
        </p:grpSpPr>
        <p:sp>
          <p:nvSpPr>
            <p:cNvPr id="25" name="TextBox 24">
              <a:extLst>
                <a:ext uri="{FF2B5EF4-FFF2-40B4-BE49-F238E27FC236}">
                  <a16:creationId xmlns:a16="http://schemas.microsoft.com/office/drawing/2014/main" id="{A24F9901-6FEC-4A27-9033-7C6359B366C6}"/>
                </a:ext>
              </a:extLst>
            </p:cNvPr>
            <p:cNvSpPr txBox="1"/>
            <p:nvPr/>
          </p:nvSpPr>
          <p:spPr>
            <a:xfrm>
              <a:off x="2481788" y="2479288"/>
              <a:ext cx="1341289" cy="923330"/>
            </a:xfrm>
            <a:prstGeom prst="rect">
              <a:avLst/>
            </a:prstGeom>
            <a:noFill/>
          </p:spPr>
          <p:txBody>
            <a:bodyPr wrap="square" rtlCol="0">
              <a:spAutoFit/>
            </a:bodyPr>
            <a:lstStyle/>
            <a:p>
              <a:pPr algn="ctr"/>
              <a:r>
                <a:rPr lang="en-US" dirty="0">
                  <a:latin typeface="Calibri" panose="020F0502020204030204" pitchFamily="34" charset="0"/>
                  <a:cs typeface="Calibri" panose="020F0502020204030204" pitchFamily="34" charset="0"/>
                </a:rPr>
                <a:t> </a:t>
              </a:r>
              <a:r>
                <a:rPr lang="en-US" b="1" dirty="0">
                  <a:solidFill>
                    <a:srgbClr val="00B0F0"/>
                  </a:solidFill>
                  <a:latin typeface="Calibri" panose="020F0502020204030204" pitchFamily="34" charset="0"/>
                  <a:cs typeface="Calibri" panose="020F0502020204030204" pitchFamily="34" charset="0"/>
                </a:rPr>
                <a:t>Total</a:t>
              </a:r>
              <a:r>
                <a:rPr lang="en-US" b="1" dirty="0">
                  <a:latin typeface="Calibri" panose="020F0502020204030204" pitchFamily="34" charset="0"/>
                  <a:cs typeface="Calibri" panose="020F0502020204030204" pitchFamily="34" charset="0"/>
                </a:rPr>
                <a:t> </a:t>
              </a:r>
              <a:r>
                <a:rPr lang="en-US" b="1" dirty="0">
                  <a:solidFill>
                    <a:srgbClr val="00B0F0"/>
                  </a:solidFill>
                  <a:latin typeface="Calibri" panose="020F0502020204030204" pitchFamily="34" charset="0"/>
                  <a:cs typeface="Calibri" panose="020F0502020204030204" pitchFamily="34" charset="0"/>
                </a:rPr>
                <a:t>States</a:t>
              </a:r>
            </a:p>
            <a:p>
              <a:pPr algn="ctr"/>
              <a:endParaRPr lang="en-US" b="1" dirty="0">
                <a:latin typeface="Calibri" panose="020F0502020204030204" pitchFamily="34" charset="0"/>
                <a:cs typeface="Calibri" panose="020F0502020204030204" pitchFamily="34" charset="0"/>
              </a:endParaRPr>
            </a:p>
            <a:p>
              <a:pPr algn="ctr"/>
              <a:r>
                <a:rPr lang="en-US" b="1" dirty="0">
                  <a:solidFill>
                    <a:srgbClr val="92D050"/>
                  </a:solidFill>
                  <a:latin typeface="Calibri" panose="020F0502020204030204" pitchFamily="34" charset="0"/>
                  <a:cs typeface="Calibri" panose="020F0502020204030204" pitchFamily="34" charset="0"/>
                </a:rPr>
                <a:t>1460</a:t>
              </a:r>
            </a:p>
          </p:txBody>
        </p:sp>
        <p:sp>
          <p:nvSpPr>
            <p:cNvPr id="26" name="TextBox 25">
              <a:extLst>
                <a:ext uri="{FF2B5EF4-FFF2-40B4-BE49-F238E27FC236}">
                  <a16:creationId xmlns:a16="http://schemas.microsoft.com/office/drawing/2014/main" id="{236326E2-95A3-4A46-A30F-97C7E4E69284}"/>
                </a:ext>
              </a:extLst>
            </p:cNvPr>
            <p:cNvSpPr txBox="1"/>
            <p:nvPr/>
          </p:nvSpPr>
          <p:spPr>
            <a:xfrm>
              <a:off x="869636" y="2479288"/>
              <a:ext cx="1703800" cy="923330"/>
            </a:xfrm>
            <a:prstGeom prst="rect">
              <a:avLst/>
            </a:prstGeom>
            <a:noFill/>
          </p:spPr>
          <p:txBody>
            <a:bodyPr wrap="square" rtlCol="0">
              <a:spAutoFit/>
            </a:bodyPr>
            <a:lstStyle/>
            <a:p>
              <a:pPr algn="ctr"/>
              <a:r>
                <a:rPr lang="en-US" b="1" dirty="0">
                  <a:latin typeface="Calibri" panose="020F0502020204030204" pitchFamily="34" charset="0"/>
                  <a:cs typeface="Calibri" panose="020F0502020204030204" pitchFamily="34" charset="0"/>
                </a:rPr>
                <a:t> </a:t>
              </a:r>
              <a:r>
                <a:rPr lang="en-US" b="1" dirty="0">
                  <a:solidFill>
                    <a:srgbClr val="00B0F0"/>
                  </a:solidFill>
                  <a:latin typeface="Calibri" panose="020F0502020204030204" pitchFamily="34" charset="0"/>
                  <a:cs typeface="Calibri" panose="020F0502020204030204" pitchFamily="34" charset="0"/>
                </a:rPr>
                <a:t>Total</a:t>
              </a:r>
              <a:r>
                <a:rPr lang="en-US" b="1" dirty="0">
                  <a:latin typeface="Calibri" panose="020F0502020204030204" pitchFamily="34" charset="0"/>
                  <a:cs typeface="Calibri" panose="020F0502020204030204" pitchFamily="34" charset="0"/>
                </a:rPr>
                <a:t> </a:t>
              </a:r>
              <a:r>
                <a:rPr lang="en-US" b="1" dirty="0">
                  <a:solidFill>
                    <a:srgbClr val="00B0F0"/>
                  </a:solidFill>
                  <a:latin typeface="Calibri" panose="020F0502020204030204" pitchFamily="34" charset="0"/>
                  <a:cs typeface="Calibri" panose="020F0502020204030204" pitchFamily="34" charset="0"/>
                </a:rPr>
                <a:t>Countries</a:t>
              </a:r>
            </a:p>
            <a:p>
              <a:pPr algn="ctr"/>
              <a:endParaRPr lang="en-US" b="1" dirty="0">
                <a:latin typeface="Calibri" panose="020F0502020204030204" pitchFamily="34" charset="0"/>
                <a:cs typeface="Calibri" panose="020F0502020204030204" pitchFamily="34" charset="0"/>
              </a:endParaRPr>
            </a:p>
            <a:p>
              <a:pPr algn="ctr"/>
              <a:r>
                <a:rPr lang="en-US" b="1" dirty="0">
                  <a:solidFill>
                    <a:srgbClr val="92D050"/>
                  </a:solidFill>
                  <a:latin typeface="Calibri" panose="020F0502020204030204" pitchFamily="34" charset="0"/>
                  <a:cs typeface="Calibri" panose="020F0502020204030204" pitchFamily="34" charset="0"/>
                </a:rPr>
                <a:t>215</a:t>
              </a:r>
            </a:p>
          </p:txBody>
        </p:sp>
        <p:sp>
          <p:nvSpPr>
            <p:cNvPr id="4" name="TextBox 3">
              <a:extLst>
                <a:ext uri="{FF2B5EF4-FFF2-40B4-BE49-F238E27FC236}">
                  <a16:creationId xmlns:a16="http://schemas.microsoft.com/office/drawing/2014/main" id="{7A98CA1A-3C7F-19FD-E464-351C78A6E243}"/>
                </a:ext>
              </a:extLst>
            </p:cNvPr>
            <p:cNvSpPr txBox="1"/>
            <p:nvPr/>
          </p:nvSpPr>
          <p:spPr>
            <a:xfrm>
              <a:off x="3813788" y="2479288"/>
              <a:ext cx="1341289" cy="923330"/>
            </a:xfrm>
            <a:prstGeom prst="rect">
              <a:avLst/>
            </a:prstGeom>
            <a:noFill/>
          </p:spPr>
          <p:txBody>
            <a:bodyPr wrap="square" rtlCol="0">
              <a:spAutoFit/>
            </a:bodyPr>
            <a:lstStyle/>
            <a:p>
              <a:pPr algn="ctr"/>
              <a:r>
                <a:rPr lang="en-US" dirty="0">
                  <a:latin typeface="Calibri" panose="020F0502020204030204" pitchFamily="34" charset="0"/>
                  <a:cs typeface="Calibri" panose="020F0502020204030204" pitchFamily="34" charset="0"/>
                </a:rPr>
                <a:t> </a:t>
              </a:r>
              <a:r>
                <a:rPr lang="en-US" b="1" dirty="0">
                  <a:solidFill>
                    <a:srgbClr val="00B0F0"/>
                  </a:solidFill>
                  <a:latin typeface="Calibri" panose="020F0502020204030204" pitchFamily="34" charset="0"/>
                  <a:cs typeface="Calibri" panose="020F0502020204030204" pitchFamily="34" charset="0"/>
                </a:rPr>
                <a:t>Total</a:t>
              </a:r>
              <a:r>
                <a:rPr lang="en-US" b="1" dirty="0">
                  <a:latin typeface="Calibri" panose="020F0502020204030204" pitchFamily="34" charset="0"/>
                  <a:cs typeface="Calibri" panose="020F0502020204030204" pitchFamily="34" charset="0"/>
                </a:rPr>
                <a:t> </a:t>
              </a:r>
              <a:r>
                <a:rPr lang="en-US" b="1" dirty="0">
                  <a:solidFill>
                    <a:srgbClr val="00B0F0"/>
                  </a:solidFill>
                  <a:latin typeface="Calibri" panose="020F0502020204030204" pitchFamily="34" charset="0"/>
                  <a:cs typeface="Calibri" panose="020F0502020204030204" pitchFamily="34" charset="0"/>
                </a:rPr>
                <a:t>Cities</a:t>
              </a:r>
            </a:p>
            <a:p>
              <a:pPr algn="ctr"/>
              <a:endParaRPr lang="en-US" b="1" dirty="0">
                <a:latin typeface="Calibri" panose="020F0502020204030204" pitchFamily="34" charset="0"/>
                <a:cs typeface="Calibri" panose="020F0502020204030204" pitchFamily="34" charset="0"/>
              </a:endParaRPr>
            </a:p>
            <a:p>
              <a:pPr algn="ctr"/>
              <a:r>
                <a:rPr lang="en-US" b="1" dirty="0">
                  <a:solidFill>
                    <a:srgbClr val="92D050"/>
                  </a:solidFill>
                  <a:latin typeface="Calibri" panose="020F0502020204030204" pitchFamily="34" charset="0"/>
                  <a:cs typeface="Calibri" panose="020F0502020204030204" pitchFamily="34" charset="0"/>
                </a:rPr>
                <a:t>18853</a:t>
              </a:r>
            </a:p>
          </p:txBody>
        </p:sp>
      </p:grpSp>
      <p:sp>
        <p:nvSpPr>
          <p:cNvPr id="5" name="TextBox 4">
            <a:extLst>
              <a:ext uri="{FF2B5EF4-FFF2-40B4-BE49-F238E27FC236}">
                <a16:creationId xmlns:a16="http://schemas.microsoft.com/office/drawing/2014/main" id="{3CB4D48D-70B0-68A8-FE09-1982462B1012}"/>
              </a:ext>
            </a:extLst>
          </p:cNvPr>
          <p:cNvSpPr txBox="1"/>
          <p:nvPr/>
        </p:nvSpPr>
        <p:spPr>
          <a:xfrm>
            <a:off x="2521462" y="3007443"/>
            <a:ext cx="1502463" cy="923330"/>
          </a:xfrm>
          <a:prstGeom prst="rect">
            <a:avLst/>
          </a:prstGeom>
          <a:noFill/>
        </p:spPr>
        <p:txBody>
          <a:bodyPr wrap="none" rtlCol="0">
            <a:spAutoFit/>
          </a:bodyPr>
          <a:lstStyle/>
          <a:p>
            <a:pPr algn="ctr"/>
            <a:r>
              <a:rPr lang="en-US" b="1" dirty="0">
                <a:solidFill>
                  <a:srgbClr val="00B0F0"/>
                </a:solidFill>
                <a:latin typeface="Calibri" panose="020F0502020204030204" pitchFamily="34" charset="0"/>
                <a:cs typeface="Calibri" panose="020F0502020204030204" pitchFamily="34" charset="0"/>
              </a:rPr>
              <a:t>Total Creators</a:t>
            </a:r>
          </a:p>
          <a:p>
            <a:pPr algn="ctr"/>
            <a:endParaRPr lang="en-US" b="1" dirty="0">
              <a:latin typeface="Calibri" panose="020F0502020204030204" pitchFamily="34" charset="0"/>
              <a:cs typeface="Calibri" panose="020F0502020204030204" pitchFamily="34" charset="0"/>
            </a:endParaRPr>
          </a:p>
          <a:p>
            <a:pPr algn="ctr"/>
            <a:r>
              <a:rPr lang="en-US" b="1" dirty="0">
                <a:solidFill>
                  <a:srgbClr val="92D050"/>
                </a:solidFill>
                <a:latin typeface="Calibri" panose="020F0502020204030204" pitchFamily="34" charset="0"/>
                <a:cs typeface="Calibri" panose="020F0502020204030204" pitchFamily="34" charset="0"/>
              </a:rPr>
              <a:t>334.84k</a:t>
            </a:r>
          </a:p>
        </p:txBody>
      </p:sp>
    </p:spTree>
    <p:extLst>
      <p:ext uri="{BB962C8B-B14F-4D97-AF65-F5344CB8AC3E}">
        <p14:creationId xmlns:p14="http://schemas.microsoft.com/office/powerpoint/2010/main" val="568691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C1C0DBFC-6C29-4732-A69A-0E47C23B47D4}"/>
              </a:ext>
            </a:extLst>
          </p:cNvPr>
          <p:cNvSpPr>
            <a:spLocks noGrp="1"/>
          </p:cNvSpPr>
          <p:nvPr>
            <p:ph type="sldNum" sz="quarter" idx="12"/>
          </p:nvPr>
        </p:nvSpPr>
        <p:spPr>
          <a:xfrm>
            <a:off x="10531103" y="6498000"/>
            <a:ext cx="360000" cy="360000"/>
          </a:xfrm>
        </p:spPr>
        <p:txBody>
          <a:bodyPr vert="horz" lIns="91440" tIns="45720" rIns="91440" bIns="45720" rtlCol="0" anchor="ctr"/>
          <a:lstStyle/>
          <a:p>
            <a:fld id="{2A013F82-EE5E-44EE-A61D-E31C6657F26F}" type="slidenum">
              <a:rPr lang="en-US" sz="1500" smtClean="0">
                <a:latin typeface="Calibri" panose="020F0502020204030204" pitchFamily="34" charset="0"/>
                <a:cs typeface="Calibri" panose="020F0502020204030204" pitchFamily="34" charset="0"/>
              </a:rPr>
              <a:pPr/>
              <a:t>9</a:t>
            </a:fld>
            <a:endParaRPr lang="en-US" sz="1500" dirty="0">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BA0B9B2A-A86E-4CBE-B360-494978CA0422}"/>
              </a:ext>
            </a:extLst>
          </p:cNvPr>
          <p:cNvSpPr txBox="1"/>
          <p:nvPr/>
        </p:nvSpPr>
        <p:spPr>
          <a:xfrm>
            <a:off x="904850" y="5440077"/>
            <a:ext cx="10379123" cy="880369"/>
          </a:xfrm>
          <a:prstGeom prst="rect">
            <a:avLst/>
          </a:prstGeom>
          <a:noFill/>
        </p:spPr>
        <p:txBody>
          <a:bodyPr wrap="none" rtlCol="0">
            <a:spAutoFit/>
          </a:bodyPr>
          <a:lstStyle/>
          <a:p>
            <a:pPr marL="285755" indent="-285755"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A Pie chart shows that the majority of projects are failed projects (~52%), followed by successful(~39%),</a:t>
            </a:r>
          </a:p>
          <a:p>
            <a:pPr algn="just">
              <a:lnSpc>
                <a:spcPct val="150000"/>
              </a:lnSpc>
            </a:pPr>
            <a:r>
              <a:rPr lang="en-US" dirty="0">
                <a:latin typeface="Calibri" panose="020F0502020204030204" pitchFamily="34" charset="0"/>
                <a:cs typeface="Calibri" panose="020F0502020204030204" pitchFamily="34" charset="0"/>
              </a:rPr>
              <a:t>canceled projects (~9%), live projects (0.8%), suspended projects (0.4%), and purged projects (&gt;0.1%).</a:t>
            </a:r>
          </a:p>
        </p:txBody>
      </p:sp>
      <p:pic>
        <p:nvPicPr>
          <p:cNvPr id="10" name="Picture 9">
            <a:extLst>
              <a:ext uri="{FF2B5EF4-FFF2-40B4-BE49-F238E27FC236}">
                <a16:creationId xmlns:a16="http://schemas.microsoft.com/office/drawing/2014/main" id="{98FC229A-DBD8-4DE0-9B8D-F82E6B7EF12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91103" y="6142893"/>
            <a:ext cx="1297722" cy="720000"/>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5CB7FADA-6874-4E17-4D17-4ADF3C1E61C2}"/>
              </a:ext>
            </a:extLst>
          </p:cNvPr>
          <p:cNvSpPr txBox="1"/>
          <p:nvPr/>
        </p:nvSpPr>
        <p:spPr>
          <a:xfrm>
            <a:off x="3664412" y="387035"/>
            <a:ext cx="4860000" cy="540000"/>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Project Overview – </a:t>
            </a:r>
            <a:r>
              <a:rPr lang="en-US" sz="2400" dirty="0" err="1">
                <a:latin typeface="Calibri" panose="020F0502020204030204" pitchFamily="34" charset="0"/>
                <a:cs typeface="Calibri" panose="020F0502020204030204" pitchFamily="34" charset="0"/>
              </a:rPr>
              <a:t>Statewise</a:t>
            </a:r>
            <a:r>
              <a:rPr lang="en-US" sz="2400" dirty="0">
                <a:latin typeface="Calibri" panose="020F0502020204030204" pitchFamily="34" charset="0"/>
                <a:cs typeface="Calibri" panose="020F0502020204030204" pitchFamily="34" charset="0"/>
              </a:rPr>
              <a:t> Projects</a:t>
            </a:r>
            <a:endParaRPr lang="en-IN" sz="2400" dirty="0">
              <a:latin typeface="Calibri" panose="020F0502020204030204" pitchFamily="34" charset="0"/>
              <a:cs typeface="Calibri" panose="020F0502020204030204" pitchFamily="34" charset="0"/>
            </a:endParaRPr>
          </a:p>
        </p:txBody>
      </p:sp>
      <p:graphicFrame>
        <p:nvGraphicFramePr>
          <p:cNvPr id="11" name="Chart 10">
            <a:extLst>
              <a:ext uri="{FF2B5EF4-FFF2-40B4-BE49-F238E27FC236}">
                <a16:creationId xmlns:a16="http://schemas.microsoft.com/office/drawing/2014/main" id="{50ED2119-D26C-461B-9FE6-D4EA5EE85F3D}"/>
              </a:ext>
            </a:extLst>
          </p:cNvPr>
          <p:cNvGraphicFramePr/>
          <p:nvPr>
            <p:extLst>
              <p:ext uri="{D42A27DB-BD31-4B8C-83A1-F6EECF244321}">
                <p14:modId xmlns:p14="http://schemas.microsoft.com/office/powerpoint/2010/main" val="429511858"/>
              </p:ext>
            </p:extLst>
          </p:nvPr>
        </p:nvGraphicFramePr>
        <p:xfrm>
          <a:off x="3034412" y="927035"/>
          <a:ext cx="6120000" cy="43200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391325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Override1.xml><?xml version="1.0" encoding="utf-8"?>
<a:themeOverride xmlns:a="http://schemas.openxmlformats.org/drawingml/2006/main">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themeOverride>
</file>

<file path=docProps/app.xml><?xml version="1.0" encoding="utf-8"?>
<Properties xmlns="http://schemas.openxmlformats.org/officeDocument/2006/extended-properties" xmlns:vt="http://schemas.openxmlformats.org/officeDocument/2006/docPropsVTypes">
  <Template/>
  <TotalTime>1722</TotalTime>
  <Words>1424</Words>
  <Application>Microsoft Office PowerPoint</Application>
  <PresentationFormat>Custom</PresentationFormat>
  <Paragraphs>208</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Corbel</vt:lpstr>
      <vt:lpstr>Times New Roman</vt:lpstr>
      <vt:lpstr>Wingdings</vt:lpstr>
      <vt:lpstr>Digital Blue Tunnel 16x9</vt:lpstr>
      <vt:lpstr>KICKSTARTER   CROWDFUNDING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sathvika reddy</dc:creator>
  <cp:lastModifiedBy>ABHISHEK SABHA</cp:lastModifiedBy>
  <cp:revision>305</cp:revision>
  <dcterms:created xsi:type="dcterms:W3CDTF">2023-11-15T16:24:23Z</dcterms:created>
  <dcterms:modified xsi:type="dcterms:W3CDTF">2025-02-09T07:13:56Z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